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8"/>
  </p:notesMasterIdLst>
  <p:sldIdLst>
    <p:sldId id="365" r:id="rId5"/>
    <p:sldId id="361" r:id="rId6"/>
    <p:sldId id="322" r:id="rId7"/>
    <p:sldId id="366" r:id="rId8"/>
    <p:sldId id="256" r:id="rId9"/>
    <p:sldId id="257" r:id="rId10"/>
    <p:sldId id="258" r:id="rId11"/>
    <p:sldId id="259" r:id="rId12"/>
    <p:sldId id="260" r:id="rId13"/>
    <p:sldId id="261" r:id="rId14"/>
    <p:sldId id="313" r:id="rId15"/>
    <p:sldId id="638" r:id="rId16"/>
    <p:sldId id="347" r:id="rId17"/>
    <p:sldId id="359" r:id="rId18"/>
    <p:sldId id="647" r:id="rId19"/>
    <p:sldId id="648" r:id="rId20"/>
    <p:sldId id="315" r:id="rId21"/>
    <p:sldId id="639" r:id="rId22"/>
    <p:sldId id="314" r:id="rId23"/>
    <p:sldId id="318" r:id="rId24"/>
    <p:sldId id="640" r:id="rId25"/>
    <p:sldId id="642" r:id="rId26"/>
    <p:sldId id="652" r:id="rId27"/>
    <p:sldId id="653" r:id="rId28"/>
    <p:sldId id="654" r:id="rId29"/>
    <p:sldId id="655" r:id="rId30"/>
    <p:sldId id="656" r:id="rId31"/>
    <p:sldId id="657" r:id="rId32"/>
    <p:sldId id="646" r:id="rId33"/>
    <p:sldId id="341" r:id="rId34"/>
    <p:sldId id="344" r:id="rId35"/>
    <p:sldId id="617" r:id="rId36"/>
    <p:sldId id="343" r:id="rId3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8888"/>
    <a:srgbClr val="FFFFFF"/>
    <a:srgbClr val="1A5273"/>
    <a:srgbClr val="5CA7AD"/>
    <a:srgbClr val="7ABDC2"/>
    <a:srgbClr val="000000"/>
    <a:srgbClr val="6DB6B4"/>
    <a:srgbClr val="286782"/>
    <a:srgbClr val="C2CACE"/>
    <a:srgbClr val="3E8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84"/>
    <p:restoredTop sz="94930"/>
  </p:normalViewPr>
  <p:slideViewPr>
    <p:cSldViewPr snapToGrid="0" snapToObjects="1">
      <p:cViewPr varScale="1">
        <p:scale>
          <a:sx n="83" d="100"/>
          <a:sy n="83" d="100"/>
        </p:scale>
        <p:origin x="208" y="9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96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B849EC-440E-4FFF-8A51-07D98614068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FF5F54D-90AE-4A11-A821-D65B64806FA6}">
      <dgm:prSet phldrT="[Text]"/>
      <dgm:spPr>
        <a:solidFill>
          <a:srgbClr val="1A5273"/>
        </a:solidFill>
        <a:ln>
          <a:solidFill>
            <a:srgbClr val="1A5273"/>
          </a:solidFill>
        </a:ln>
      </dgm:spPr>
      <dgm:t>
        <a:bodyPr/>
        <a:lstStyle/>
        <a:p>
          <a:r>
            <a:rPr lang="en-GB" b="1" dirty="0">
              <a:solidFill>
                <a:srgbClr val="FFFFFF"/>
              </a:solidFill>
            </a:rPr>
            <a:t>Public Safety</a:t>
          </a:r>
        </a:p>
      </dgm:t>
    </dgm:pt>
    <dgm:pt modelId="{B88766BA-0184-47C2-964A-60CA351E64D8}" type="parTrans" cxnId="{87316785-20CA-4031-9451-BFB3355AF0DB}">
      <dgm:prSet/>
      <dgm:spPr/>
      <dgm:t>
        <a:bodyPr/>
        <a:lstStyle/>
        <a:p>
          <a:endParaRPr lang="en-GB"/>
        </a:p>
      </dgm:t>
    </dgm:pt>
    <dgm:pt modelId="{F5C953F8-784F-4F89-99C8-430C8EC22D47}" type="sibTrans" cxnId="{87316785-20CA-4031-9451-BFB3355AF0DB}">
      <dgm:prSet/>
      <dgm:spPr/>
      <dgm:t>
        <a:bodyPr/>
        <a:lstStyle/>
        <a:p>
          <a:endParaRPr lang="en-GB"/>
        </a:p>
      </dgm:t>
    </dgm:pt>
    <dgm:pt modelId="{327DA512-6301-4671-A65D-3C5758A9AE41}">
      <dgm:prSet phldrT="[Text]"/>
      <dgm:spPr>
        <a:solidFill>
          <a:srgbClr val="1A5273">
            <a:alpha val="40000"/>
          </a:srgbClr>
        </a:solidFill>
        <a:ln>
          <a:solidFill>
            <a:srgbClr val="1A5273"/>
          </a:solidFill>
        </a:ln>
      </dgm:spPr>
      <dgm:t>
        <a:bodyPr/>
        <a:lstStyle/>
        <a:p>
          <a:r>
            <a:rPr lang="en-GB" dirty="0">
              <a:solidFill>
                <a:srgbClr val="FFFFFF"/>
              </a:solidFill>
            </a:rPr>
            <a:t>keep our area as safe as possible/deter crime</a:t>
          </a:r>
        </a:p>
      </dgm:t>
    </dgm:pt>
    <dgm:pt modelId="{40E28E71-93B5-4B9D-B836-55A1DD4F358D}" type="parTrans" cxnId="{01C577E1-854A-4680-B264-C6C5BE15924C}">
      <dgm:prSet/>
      <dgm:spPr/>
      <dgm:t>
        <a:bodyPr/>
        <a:lstStyle/>
        <a:p>
          <a:endParaRPr lang="en-GB"/>
        </a:p>
      </dgm:t>
    </dgm:pt>
    <dgm:pt modelId="{4FDA641C-28AB-4C63-8C84-20155C0B895F}" type="sibTrans" cxnId="{01C577E1-854A-4680-B264-C6C5BE15924C}">
      <dgm:prSet/>
      <dgm:spPr/>
      <dgm:t>
        <a:bodyPr/>
        <a:lstStyle/>
        <a:p>
          <a:endParaRPr lang="en-GB"/>
        </a:p>
      </dgm:t>
    </dgm:pt>
    <dgm:pt modelId="{145D63CB-B5CE-4E79-B889-68D7E3EC919D}">
      <dgm:prSet phldrT="[Text]"/>
      <dgm:spPr>
        <a:solidFill>
          <a:srgbClr val="7ABDC2"/>
        </a:solidFill>
        <a:ln>
          <a:solidFill>
            <a:srgbClr val="7ABDC2"/>
          </a:solidFill>
        </a:ln>
      </dgm:spPr>
      <dgm:t>
        <a:bodyPr/>
        <a:lstStyle/>
        <a:p>
          <a:r>
            <a:rPr lang="en-GB" b="1" dirty="0">
              <a:solidFill>
                <a:srgbClr val="FFFFFF"/>
              </a:solidFill>
            </a:rPr>
            <a:t>Environmental Improvement</a:t>
          </a:r>
        </a:p>
      </dgm:t>
    </dgm:pt>
    <dgm:pt modelId="{4368D07C-6867-4641-A1B4-3B4D8C972B09}" type="parTrans" cxnId="{F8EB242C-56E4-4E62-BC5B-E886552E6652}">
      <dgm:prSet/>
      <dgm:spPr/>
      <dgm:t>
        <a:bodyPr/>
        <a:lstStyle/>
        <a:p>
          <a:endParaRPr lang="en-GB"/>
        </a:p>
      </dgm:t>
    </dgm:pt>
    <dgm:pt modelId="{FAE4E227-836C-43E8-AF34-589EBEB5F524}" type="sibTrans" cxnId="{F8EB242C-56E4-4E62-BC5B-E886552E6652}">
      <dgm:prSet/>
      <dgm:spPr/>
      <dgm:t>
        <a:bodyPr/>
        <a:lstStyle/>
        <a:p>
          <a:endParaRPr lang="en-GB"/>
        </a:p>
      </dgm:t>
    </dgm:pt>
    <dgm:pt modelId="{7E1EEFFA-FC8B-4D30-88CC-D8F357217F20}">
      <dgm:prSet phldrT="[Text]"/>
      <dgm:spPr>
        <a:solidFill>
          <a:srgbClr val="7ABDC2">
            <a:alpha val="40000"/>
          </a:srgbClr>
        </a:solidFill>
        <a:ln>
          <a:solidFill>
            <a:srgbClr val="7ABDC2"/>
          </a:solidFill>
        </a:ln>
      </dgm:spPr>
      <dgm:t>
        <a:bodyPr vert="horz"/>
        <a:lstStyle/>
        <a:p>
          <a:r>
            <a:rPr lang="en-GB" dirty="0">
              <a:solidFill>
                <a:srgbClr val="FFFFFF"/>
              </a:solidFill>
            </a:rPr>
            <a:t>maintain &amp; improve our open spaces</a:t>
          </a:r>
        </a:p>
      </dgm:t>
    </dgm:pt>
    <dgm:pt modelId="{DD23A870-C1D0-48B8-89BD-AA5E37646869}" type="parTrans" cxnId="{99EC0CD1-729C-4805-A6E0-7CC20A9514B5}">
      <dgm:prSet/>
      <dgm:spPr/>
      <dgm:t>
        <a:bodyPr/>
        <a:lstStyle/>
        <a:p>
          <a:endParaRPr lang="en-GB"/>
        </a:p>
      </dgm:t>
    </dgm:pt>
    <dgm:pt modelId="{E18FB760-2803-4443-835A-9ED4FB95F8D8}" type="sibTrans" cxnId="{99EC0CD1-729C-4805-A6E0-7CC20A9514B5}">
      <dgm:prSet/>
      <dgm:spPr/>
      <dgm:t>
        <a:bodyPr/>
        <a:lstStyle/>
        <a:p>
          <a:endParaRPr lang="en-GB"/>
        </a:p>
      </dgm:t>
    </dgm:pt>
    <dgm:pt modelId="{45B0495C-D9E6-49C3-A653-A299DE908F57}">
      <dgm:prSet phldrT="[Text]"/>
      <dgm:spPr>
        <a:solidFill>
          <a:srgbClr val="5CA7AD"/>
        </a:solidFill>
        <a:ln>
          <a:solidFill>
            <a:srgbClr val="6DB6B4"/>
          </a:solidFill>
        </a:ln>
      </dgm:spPr>
      <dgm:t>
        <a:bodyPr/>
        <a:lstStyle/>
        <a:p>
          <a:r>
            <a:rPr lang="en-GB" b="1" dirty="0">
              <a:solidFill>
                <a:srgbClr val="FFFFFF"/>
              </a:solidFill>
            </a:rPr>
            <a:t>Urban Maintenance</a:t>
          </a:r>
        </a:p>
      </dgm:t>
    </dgm:pt>
    <dgm:pt modelId="{99C52074-69D2-440D-844E-F2EF498C813D}" type="parTrans" cxnId="{E004EAF7-DD13-4DB3-9DB4-3692B203FFED}">
      <dgm:prSet/>
      <dgm:spPr/>
      <dgm:t>
        <a:bodyPr/>
        <a:lstStyle/>
        <a:p>
          <a:endParaRPr lang="en-GB"/>
        </a:p>
      </dgm:t>
    </dgm:pt>
    <dgm:pt modelId="{9DC94446-E3BE-4E51-9802-28B94622B023}" type="sibTrans" cxnId="{E004EAF7-DD13-4DB3-9DB4-3692B203FFED}">
      <dgm:prSet/>
      <dgm:spPr/>
      <dgm:t>
        <a:bodyPr/>
        <a:lstStyle/>
        <a:p>
          <a:endParaRPr lang="en-GB"/>
        </a:p>
      </dgm:t>
    </dgm:pt>
    <dgm:pt modelId="{C3FC119D-3748-45EB-A8F2-88C75BC820E1}">
      <dgm:prSet phldrT="[Text]"/>
      <dgm:spPr>
        <a:solidFill>
          <a:srgbClr val="5CA7AD">
            <a:alpha val="40000"/>
          </a:srgbClr>
        </a:solidFill>
        <a:ln>
          <a:solidFill>
            <a:srgbClr val="6DB6B4"/>
          </a:solidFill>
        </a:ln>
      </dgm:spPr>
      <dgm:t>
        <a:bodyPr/>
        <a:lstStyle/>
        <a:p>
          <a:r>
            <a:rPr lang="en-GB" dirty="0">
              <a:solidFill>
                <a:srgbClr val="FFFFFF"/>
              </a:solidFill>
            </a:rPr>
            <a:t>working collaboratively with CCT to ensure service delivery</a:t>
          </a:r>
        </a:p>
      </dgm:t>
    </dgm:pt>
    <dgm:pt modelId="{32E9D903-D036-421A-85E1-71847908FC18}" type="parTrans" cxnId="{9ECBA34D-762D-41B6-9D4C-9B0439AACCA7}">
      <dgm:prSet/>
      <dgm:spPr/>
      <dgm:t>
        <a:bodyPr/>
        <a:lstStyle/>
        <a:p>
          <a:endParaRPr lang="en-GB"/>
        </a:p>
      </dgm:t>
    </dgm:pt>
    <dgm:pt modelId="{35374EED-6135-4C19-AB65-EB1C93F91616}" type="sibTrans" cxnId="{9ECBA34D-762D-41B6-9D4C-9B0439AACCA7}">
      <dgm:prSet/>
      <dgm:spPr/>
      <dgm:t>
        <a:bodyPr/>
        <a:lstStyle/>
        <a:p>
          <a:endParaRPr lang="en-GB"/>
        </a:p>
      </dgm:t>
    </dgm:pt>
    <dgm:pt modelId="{D4ECC7FD-758D-45B0-8E37-D5AE572BBEA5}">
      <dgm:prSet/>
      <dgm:spPr>
        <a:solidFill>
          <a:srgbClr val="1A5273"/>
        </a:solidFill>
        <a:ln>
          <a:solidFill>
            <a:srgbClr val="1A5273"/>
          </a:solidFill>
        </a:ln>
      </dgm:spPr>
      <dgm:t>
        <a:bodyPr/>
        <a:lstStyle/>
        <a:p>
          <a:pPr eaLnBrk="1" latinLnBrk="0"/>
          <a:r>
            <a:rPr lang="en-GB" b="1" dirty="0">
              <a:solidFill>
                <a:srgbClr val="FFFFFF"/>
              </a:solidFill>
            </a:rPr>
            <a:t>Social Responsibility</a:t>
          </a:r>
        </a:p>
      </dgm:t>
    </dgm:pt>
    <dgm:pt modelId="{5FFE12B5-037D-4482-B016-C8846A70DD04}" type="parTrans" cxnId="{023FA53B-DA62-4804-BC4E-3D76DCFE749B}">
      <dgm:prSet/>
      <dgm:spPr/>
      <dgm:t>
        <a:bodyPr/>
        <a:lstStyle/>
        <a:p>
          <a:endParaRPr lang="en-GB"/>
        </a:p>
      </dgm:t>
    </dgm:pt>
    <dgm:pt modelId="{9BC11944-DBA6-4E66-85E6-7736348B371C}" type="sibTrans" cxnId="{023FA53B-DA62-4804-BC4E-3D76DCFE749B}">
      <dgm:prSet/>
      <dgm:spPr/>
      <dgm:t>
        <a:bodyPr/>
        <a:lstStyle/>
        <a:p>
          <a:endParaRPr lang="en-GB"/>
        </a:p>
      </dgm:t>
    </dgm:pt>
    <dgm:pt modelId="{C0326FAF-9FE8-4E4B-BFD5-8F736AA1C405}">
      <dgm:prSet/>
      <dgm:spPr>
        <a:solidFill>
          <a:srgbClr val="1A5273">
            <a:alpha val="40000"/>
          </a:srgbClr>
        </a:solidFill>
        <a:ln>
          <a:solidFill>
            <a:srgbClr val="1A5273"/>
          </a:solidFill>
        </a:ln>
      </dgm:spPr>
      <dgm:t>
        <a:bodyPr/>
        <a:lstStyle/>
        <a:p>
          <a:r>
            <a:rPr lang="en-GB" dirty="0">
              <a:solidFill>
                <a:srgbClr val="FFFFFF"/>
              </a:solidFill>
            </a:rPr>
            <a:t>upliftment through relevant programmes</a:t>
          </a:r>
        </a:p>
      </dgm:t>
    </dgm:pt>
    <dgm:pt modelId="{EA6DADB1-A39B-4D28-92E6-50016FEBEAD5}" type="parTrans" cxnId="{108340C8-2E77-48A1-AE3F-75378D863C6B}">
      <dgm:prSet/>
      <dgm:spPr/>
      <dgm:t>
        <a:bodyPr/>
        <a:lstStyle/>
        <a:p>
          <a:endParaRPr lang="en-GB"/>
        </a:p>
      </dgm:t>
    </dgm:pt>
    <dgm:pt modelId="{143A46D2-BCA8-49BF-8B55-E9F186A9A1C8}" type="sibTrans" cxnId="{108340C8-2E77-48A1-AE3F-75378D863C6B}">
      <dgm:prSet/>
      <dgm:spPr/>
      <dgm:t>
        <a:bodyPr/>
        <a:lstStyle/>
        <a:p>
          <a:endParaRPr lang="en-GB"/>
        </a:p>
      </dgm:t>
    </dgm:pt>
    <dgm:pt modelId="{2A6A9834-12E7-46DA-AB16-4FE7C498C2F0}">
      <dgm:prSet/>
      <dgm:spPr>
        <a:solidFill>
          <a:srgbClr val="1A5273">
            <a:alpha val="40000"/>
          </a:srgbClr>
        </a:solidFill>
        <a:ln>
          <a:solidFill>
            <a:srgbClr val="1A5273"/>
          </a:solidFill>
        </a:ln>
      </dgm:spPr>
      <dgm:t>
        <a:bodyPr/>
        <a:lstStyle/>
        <a:p>
          <a:endParaRPr lang="en-GB" dirty="0">
            <a:solidFill>
              <a:srgbClr val="FFFFFF"/>
            </a:solidFill>
          </a:endParaRPr>
        </a:p>
      </dgm:t>
    </dgm:pt>
    <dgm:pt modelId="{675C70EF-A168-4DF1-9213-9FAE927C65D4}" type="parTrans" cxnId="{07D16230-A35A-4ACE-AB2D-C87940E8FF6D}">
      <dgm:prSet/>
      <dgm:spPr/>
      <dgm:t>
        <a:bodyPr/>
        <a:lstStyle/>
        <a:p>
          <a:endParaRPr lang="en-GB"/>
        </a:p>
      </dgm:t>
    </dgm:pt>
    <dgm:pt modelId="{8720FDC1-F046-4E25-B26F-8FF2FEC16D4E}" type="sibTrans" cxnId="{07D16230-A35A-4ACE-AB2D-C87940E8FF6D}">
      <dgm:prSet/>
      <dgm:spPr/>
      <dgm:t>
        <a:bodyPr/>
        <a:lstStyle/>
        <a:p>
          <a:endParaRPr lang="en-GB"/>
        </a:p>
      </dgm:t>
    </dgm:pt>
    <dgm:pt modelId="{9E9313B0-1E76-45FC-AAD0-24A7EA6D0D80}" type="pres">
      <dgm:prSet presAssocID="{0AB849EC-440E-4FFF-8A51-07D986140684}" presName="Name0" presStyleCnt="0">
        <dgm:presLayoutVars>
          <dgm:dir/>
          <dgm:animLvl val="lvl"/>
          <dgm:resizeHandles val="exact"/>
        </dgm:presLayoutVars>
      </dgm:prSet>
      <dgm:spPr/>
    </dgm:pt>
    <dgm:pt modelId="{88873D78-A3AB-498D-A946-7932964AD9D1}" type="pres">
      <dgm:prSet presAssocID="{2FF5F54D-90AE-4A11-A821-D65B64806FA6}" presName="composite" presStyleCnt="0"/>
      <dgm:spPr/>
    </dgm:pt>
    <dgm:pt modelId="{5473EBCA-682F-4B38-BE20-52977F57667A}" type="pres">
      <dgm:prSet presAssocID="{2FF5F54D-90AE-4A11-A821-D65B64806FA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6257898B-1D10-4338-9FF1-AB4675C2D03B}" type="pres">
      <dgm:prSet presAssocID="{2FF5F54D-90AE-4A11-A821-D65B64806FA6}" presName="desTx" presStyleLbl="alignAccFollowNode1" presStyleIdx="0" presStyleCnt="4">
        <dgm:presLayoutVars>
          <dgm:bulletEnabled val="1"/>
        </dgm:presLayoutVars>
      </dgm:prSet>
      <dgm:spPr/>
    </dgm:pt>
    <dgm:pt modelId="{7E686452-C6D1-4787-A6D9-27DB0543EF41}" type="pres">
      <dgm:prSet presAssocID="{F5C953F8-784F-4F89-99C8-430C8EC22D47}" presName="space" presStyleCnt="0"/>
      <dgm:spPr/>
    </dgm:pt>
    <dgm:pt modelId="{DDAA1434-0C90-4CAA-A127-A52F3CB95D0D}" type="pres">
      <dgm:prSet presAssocID="{145D63CB-B5CE-4E79-B889-68D7E3EC919D}" presName="composite" presStyleCnt="0"/>
      <dgm:spPr/>
    </dgm:pt>
    <dgm:pt modelId="{A913421F-4682-4512-AA56-D1B5AC860E26}" type="pres">
      <dgm:prSet presAssocID="{145D63CB-B5CE-4E79-B889-68D7E3EC919D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2CECE9C1-EDA0-4953-9045-A75DF00267F1}" type="pres">
      <dgm:prSet presAssocID="{145D63CB-B5CE-4E79-B889-68D7E3EC919D}" presName="desTx" presStyleLbl="alignAccFollowNode1" presStyleIdx="1" presStyleCnt="4">
        <dgm:presLayoutVars>
          <dgm:bulletEnabled val="1"/>
        </dgm:presLayoutVars>
      </dgm:prSet>
      <dgm:spPr>
        <a:xfrm>
          <a:off x="2597792" y="1988512"/>
          <a:ext cx="2223993" cy="1761945"/>
        </a:xfrm>
      </dgm:spPr>
    </dgm:pt>
    <dgm:pt modelId="{74017D53-D18B-4FC1-86AD-85566ADDEB96}" type="pres">
      <dgm:prSet presAssocID="{FAE4E227-836C-43E8-AF34-589EBEB5F524}" presName="space" presStyleCnt="0"/>
      <dgm:spPr/>
    </dgm:pt>
    <dgm:pt modelId="{13901711-1249-41B6-B66C-AEB0F0091966}" type="pres">
      <dgm:prSet presAssocID="{45B0495C-D9E6-49C3-A653-A299DE908F57}" presName="composite" presStyleCnt="0"/>
      <dgm:spPr/>
    </dgm:pt>
    <dgm:pt modelId="{D9AF2549-D583-498D-A8D6-35A5D9CB5101}" type="pres">
      <dgm:prSet presAssocID="{45B0495C-D9E6-49C3-A653-A299DE908F5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CC86DAC9-5446-4BBB-AE2A-CD3FCC496FD8}" type="pres">
      <dgm:prSet presAssocID="{45B0495C-D9E6-49C3-A653-A299DE908F57}" presName="desTx" presStyleLbl="alignAccFollowNode1" presStyleIdx="2" presStyleCnt="4">
        <dgm:presLayoutVars>
          <dgm:bulletEnabled val="1"/>
        </dgm:presLayoutVars>
      </dgm:prSet>
      <dgm:spPr/>
    </dgm:pt>
    <dgm:pt modelId="{3AED9EFA-41BE-4347-9E15-F2AF5F9F4BA6}" type="pres">
      <dgm:prSet presAssocID="{9DC94446-E3BE-4E51-9802-28B94622B023}" presName="space" presStyleCnt="0"/>
      <dgm:spPr/>
    </dgm:pt>
    <dgm:pt modelId="{10EB265A-68E1-47F5-BD12-A20B8C4CDF78}" type="pres">
      <dgm:prSet presAssocID="{D4ECC7FD-758D-45B0-8E37-D5AE572BBEA5}" presName="composite" presStyleCnt="0"/>
      <dgm:spPr/>
    </dgm:pt>
    <dgm:pt modelId="{348E782E-0486-437A-9470-678D58BD21FE}" type="pres">
      <dgm:prSet presAssocID="{D4ECC7FD-758D-45B0-8E37-D5AE572BBEA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A23EB041-171B-43BA-9830-31AD7480BAA8}" type="pres">
      <dgm:prSet presAssocID="{D4ECC7FD-758D-45B0-8E37-D5AE572BBEA5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F8EB242C-56E4-4E62-BC5B-E886552E6652}" srcId="{0AB849EC-440E-4FFF-8A51-07D986140684}" destId="{145D63CB-B5CE-4E79-B889-68D7E3EC919D}" srcOrd="1" destOrd="0" parTransId="{4368D07C-6867-4641-A1B4-3B4D8C972B09}" sibTransId="{FAE4E227-836C-43E8-AF34-589EBEB5F524}"/>
    <dgm:cxn modelId="{07D16230-A35A-4ACE-AB2D-C87940E8FF6D}" srcId="{D4ECC7FD-758D-45B0-8E37-D5AE572BBEA5}" destId="{2A6A9834-12E7-46DA-AB16-4FE7C498C2F0}" srcOrd="1" destOrd="0" parTransId="{675C70EF-A168-4DF1-9213-9FAE927C65D4}" sibTransId="{8720FDC1-F046-4E25-B26F-8FF2FEC16D4E}"/>
    <dgm:cxn modelId="{023FA53B-DA62-4804-BC4E-3D76DCFE749B}" srcId="{0AB849EC-440E-4FFF-8A51-07D986140684}" destId="{D4ECC7FD-758D-45B0-8E37-D5AE572BBEA5}" srcOrd="3" destOrd="0" parTransId="{5FFE12B5-037D-4482-B016-C8846A70DD04}" sibTransId="{9BC11944-DBA6-4E66-85E6-7736348B371C}"/>
    <dgm:cxn modelId="{9ECBA34D-762D-41B6-9D4C-9B0439AACCA7}" srcId="{45B0495C-D9E6-49C3-A653-A299DE908F57}" destId="{C3FC119D-3748-45EB-A8F2-88C75BC820E1}" srcOrd="0" destOrd="0" parTransId="{32E9D903-D036-421A-85E1-71847908FC18}" sibTransId="{35374EED-6135-4C19-AB65-EB1C93F91616}"/>
    <dgm:cxn modelId="{16060283-8C6C-4982-88FF-5AF606374619}" type="presOf" srcId="{2FF5F54D-90AE-4A11-A821-D65B64806FA6}" destId="{5473EBCA-682F-4B38-BE20-52977F57667A}" srcOrd="0" destOrd="0" presId="urn:microsoft.com/office/officeart/2005/8/layout/hList1"/>
    <dgm:cxn modelId="{87316785-20CA-4031-9451-BFB3355AF0DB}" srcId="{0AB849EC-440E-4FFF-8A51-07D986140684}" destId="{2FF5F54D-90AE-4A11-A821-D65B64806FA6}" srcOrd="0" destOrd="0" parTransId="{B88766BA-0184-47C2-964A-60CA351E64D8}" sibTransId="{F5C953F8-784F-4F89-99C8-430C8EC22D47}"/>
    <dgm:cxn modelId="{FC0D918A-8F06-4B4E-B84D-81B005442E4F}" type="presOf" srcId="{7E1EEFFA-FC8B-4D30-88CC-D8F357217F20}" destId="{2CECE9C1-EDA0-4953-9045-A75DF00267F1}" srcOrd="0" destOrd="0" presId="urn:microsoft.com/office/officeart/2005/8/layout/hList1"/>
    <dgm:cxn modelId="{12913B94-239D-426D-A396-ABE07ABC97B5}" type="presOf" srcId="{45B0495C-D9E6-49C3-A653-A299DE908F57}" destId="{D9AF2549-D583-498D-A8D6-35A5D9CB5101}" srcOrd="0" destOrd="0" presId="urn:microsoft.com/office/officeart/2005/8/layout/hList1"/>
    <dgm:cxn modelId="{2EB5D59C-B48D-49F9-9C4C-8AE247B7E5F6}" type="presOf" srcId="{D4ECC7FD-758D-45B0-8E37-D5AE572BBEA5}" destId="{348E782E-0486-437A-9470-678D58BD21FE}" srcOrd="0" destOrd="0" presId="urn:microsoft.com/office/officeart/2005/8/layout/hList1"/>
    <dgm:cxn modelId="{19C3EDA6-D3EF-49E4-9581-8D2477BF8A42}" type="presOf" srcId="{145D63CB-B5CE-4E79-B889-68D7E3EC919D}" destId="{A913421F-4682-4512-AA56-D1B5AC860E26}" srcOrd="0" destOrd="0" presId="urn:microsoft.com/office/officeart/2005/8/layout/hList1"/>
    <dgm:cxn modelId="{705C3EB1-CB93-4C02-AB7C-DB9C943CC120}" type="presOf" srcId="{0AB849EC-440E-4FFF-8A51-07D986140684}" destId="{9E9313B0-1E76-45FC-AAD0-24A7EA6D0D80}" srcOrd="0" destOrd="0" presId="urn:microsoft.com/office/officeart/2005/8/layout/hList1"/>
    <dgm:cxn modelId="{F858DFBD-A409-4F3D-9777-F2B3C76B3578}" type="presOf" srcId="{C0326FAF-9FE8-4E4B-BFD5-8F736AA1C405}" destId="{A23EB041-171B-43BA-9830-31AD7480BAA8}" srcOrd="0" destOrd="0" presId="urn:microsoft.com/office/officeart/2005/8/layout/hList1"/>
    <dgm:cxn modelId="{B185C6BE-9527-419E-BB3F-CF0367FEC9F4}" type="presOf" srcId="{2A6A9834-12E7-46DA-AB16-4FE7C498C2F0}" destId="{A23EB041-171B-43BA-9830-31AD7480BAA8}" srcOrd="0" destOrd="1" presId="urn:microsoft.com/office/officeart/2005/8/layout/hList1"/>
    <dgm:cxn modelId="{108340C8-2E77-48A1-AE3F-75378D863C6B}" srcId="{D4ECC7FD-758D-45B0-8E37-D5AE572BBEA5}" destId="{C0326FAF-9FE8-4E4B-BFD5-8F736AA1C405}" srcOrd="0" destOrd="0" parTransId="{EA6DADB1-A39B-4D28-92E6-50016FEBEAD5}" sibTransId="{143A46D2-BCA8-49BF-8B55-E9F186A9A1C8}"/>
    <dgm:cxn modelId="{1819D5CC-1B54-4BC2-91FE-24C32E490D03}" type="presOf" srcId="{C3FC119D-3748-45EB-A8F2-88C75BC820E1}" destId="{CC86DAC9-5446-4BBB-AE2A-CD3FCC496FD8}" srcOrd="0" destOrd="0" presId="urn:microsoft.com/office/officeart/2005/8/layout/hList1"/>
    <dgm:cxn modelId="{99EC0CD1-729C-4805-A6E0-7CC20A9514B5}" srcId="{145D63CB-B5CE-4E79-B889-68D7E3EC919D}" destId="{7E1EEFFA-FC8B-4D30-88CC-D8F357217F20}" srcOrd="0" destOrd="0" parTransId="{DD23A870-C1D0-48B8-89BD-AA5E37646869}" sibTransId="{E18FB760-2803-4443-835A-9ED4FB95F8D8}"/>
    <dgm:cxn modelId="{01C577E1-854A-4680-B264-C6C5BE15924C}" srcId="{2FF5F54D-90AE-4A11-A821-D65B64806FA6}" destId="{327DA512-6301-4671-A65D-3C5758A9AE41}" srcOrd="0" destOrd="0" parTransId="{40E28E71-93B5-4B9D-B836-55A1DD4F358D}" sibTransId="{4FDA641C-28AB-4C63-8C84-20155C0B895F}"/>
    <dgm:cxn modelId="{0E5E54E5-FD26-4FDD-B390-19A4A1DBE036}" type="presOf" srcId="{327DA512-6301-4671-A65D-3C5758A9AE41}" destId="{6257898B-1D10-4338-9FF1-AB4675C2D03B}" srcOrd="0" destOrd="0" presId="urn:microsoft.com/office/officeart/2005/8/layout/hList1"/>
    <dgm:cxn modelId="{E004EAF7-DD13-4DB3-9DB4-3692B203FFED}" srcId="{0AB849EC-440E-4FFF-8A51-07D986140684}" destId="{45B0495C-D9E6-49C3-A653-A299DE908F57}" srcOrd="2" destOrd="0" parTransId="{99C52074-69D2-440D-844E-F2EF498C813D}" sibTransId="{9DC94446-E3BE-4E51-9802-28B94622B023}"/>
    <dgm:cxn modelId="{3CAA2732-9949-4D4A-9863-56514002CA0B}" type="presParOf" srcId="{9E9313B0-1E76-45FC-AAD0-24A7EA6D0D80}" destId="{88873D78-A3AB-498D-A946-7932964AD9D1}" srcOrd="0" destOrd="0" presId="urn:microsoft.com/office/officeart/2005/8/layout/hList1"/>
    <dgm:cxn modelId="{4C50AD84-E36C-437E-9AEF-55D1B153CFBC}" type="presParOf" srcId="{88873D78-A3AB-498D-A946-7932964AD9D1}" destId="{5473EBCA-682F-4B38-BE20-52977F57667A}" srcOrd="0" destOrd="0" presId="urn:microsoft.com/office/officeart/2005/8/layout/hList1"/>
    <dgm:cxn modelId="{AECD594C-89FF-415A-8BBA-F1800C506CF7}" type="presParOf" srcId="{88873D78-A3AB-498D-A946-7932964AD9D1}" destId="{6257898B-1D10-4338-9FF1-AB4675C2D03B}" srcOrd="1" destOrd="0" presId="urn:microsoft.com/office/officeart/2005/8/layout/hList1"/>
    <dgm:cxn modelId="{94A06CFB-0BC8-4F65-BFB4-D01F0E4FC1C5}" type="presParOf" srcId="{9E9313B0-1E76-45FC-AAD0-24A7EA6D0D80}" destId="{7E686452-C6D1-4787-A6D9-27DB0543EF41}" srcOrd="1" destOrd="0" presId="urn:microsoft.com/office/officeart/2005/8/layout/hList1"/>
    <dgm:cxn modelId="{C5A38060-F47C-4E19-B473-B62C7960C211}" type="presParOf" srcId="{9E9313B0-1E76-45FC-AAD0-24A7EA6D0D80}" destId="{DDAA1434-0C90-4CAA-A127-A52F3CB95D0D}" srcOrd="2" destOrd="0" presId="urn:microsoft.com/office/officeart/2005/8/layout/hList1"/>
    <dgm:cxn modelId="{A294150F-159D-4A28-875C-DD5A3FD46665}" type="presParOf" srcId="{DDAA1434-0C90-4CAA-A127-A52F3CB95D0D}" destId="{A913421F-4682-4512-AA56-D1B5AC860E26}" srcOrd="0" destOrd="0" presId="urn:microsoft.com/office/officeart/2005/8/layout/hList1"/>
    <dgm:cxn modelId="{E65C25F5-F685-4873-96E6-C1005A668012}" type="presParOf" srcId="{DDAA1434-0C90-4CAA-A127-A52F3CB95D0D}" destId="{2CECE9C1-EDA0-4953-9045-A75DF00267F1}" srcOrd="1" destOrd="0" presId="urn:microsoft.com/office/officeart/2005/8/layout/hList1"/>
    <dgm:cxn modelId="{5186AA5D-32C0-4A15-98AE-27F1BA29759B}" type="presParOf" srcId="{9E9313B0-1E76-45FC-AAD0-24A7EA6D0D80}" destId="{74017D53-D18B-4FC1-86AD-85566ADDEB96}" srcOrd="3" destOrd="0" presId="urn:microsoft.com/office/officeart/2005/8/layout/hList1"/>
    <dgm:cxn modelId="{A103AB7D-0813-47AB-B554-81D0FA757D3F}" type="presParOf" srcId="{9E9313B0-1E76-45FC-AAD0-24A7EA6D0D80}" destId="{13901711-1249-41B6-B66C-AEB0F0091966}" srcOrd="4" destOrd="0" presId="urn:microsoft.com/office/officeart/2005/8/layout/hList1"/>
    <dgm:cxn modelId="{5CC250C8-4B47-4267-AD85-4180C97EC55A}" type="presParOf" srcId="{13901711-1249-41B6-B66C-AEB0F0091966}" destId="{D9AF2549-D583-498D-A8D6-35A5D9CB5101}" srcOrd="0" destOrd="0" presId="urn:microsoft.com/office/officeart/2005/8/layout/hList1"/>
    <dgm:cxn modelId="{231740E2-32BB-4FBA-95F9-76DC5F7911C3}" type="presParOf" srcId="{13901711-1249-41B6-B66C-AEB0F0091966}" destId="{CC86DAC9-5446-4BBB-AE2A-CD3FCC496FD8}" srcOrd="1" destOrd="0" presId="urn:microsoft.com/office/officeart/2005/8/layout/hList1"/>
    <dgm:cxn modelId="{30D1B97D-1105-42B4-A372-46CF72EF0D71}" type="presParOf" srcId="{9E9313B0-1E76-45FC-AAD0-24A7EA6D0D80}" destId="{3AED9EFA-41BE-4347-9E15-F2AF5F9F4BA6}" srcOrd="5" destOrd="0" presId="urn:microsoft.com/office/officeart/2005/8/layout/hList1"/>
    <dgm:cxn modelId="{0994F98B-2076-4A20-8D9B-E37E15DCB3A2}" type="presParOf" srcId="{9E9313B0-1E76-45FC-AAD0-24A7EA6D0D80}" destId="{10EB265A-68E1-47F5-BD12-A20B8C4CDF78}" srcOrd="6" destOrd="0" presId="urn:microsoft.com/office/officeart/2005/8/layout/hList1"/>
    <dgm:cxn modelId="{8ECB06DA-6658-4D1F-887B-0E1588158894}" type="presParOf" srcId="{10EB265A-68E1-47F5-BD12-A20B8C4CDF78}" destId="{348E782E-0486-437A-9470-678D58BD21FE}" srcOrd="0" destOrd="0" presId="urn:microsoft.com/office/officeart/2005/8/layout/hList1"/>
    <dgm:cxn modelId="{E4F6B2A8-66A8-4869-92EB-3BB6334E0877}" type="presParOf" srcId="{10EB265A-68E1-47F5-BD12-A20B8C4CDF78}" destId="{A23EB041-171B-43BA-9830-31AD7480BAA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3EBCA-682F-4B38-BE20-52977F57667A}">
      <dsp:nvSpPr>
        <dsp:cNvPr id="0" name=""/>
        <dsp:cNvSpPr/>
      </dsp:nvSpPr>
      <dsp:spPr>
        <a:xfrm>
          <a:off x="3685" y="1008029"/>
          <a:ext cx="2216075" cy="799519"/>
        </a:xfrm>
        <a:prstGeom prst="rect">
          <a:avLst/>
        </a:prstGeom>
        <a:solidFill>
          <a:srgbClr val="1A5273"/>
        </a:solidFill>
        <a:ln w="25400" cap="flat" cmpd="sng" algn="ctr">
          <a:solidFill>
            <a:srgbClr val="1A52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rgbClr val="FFFFFF"/>
              </a:solidFill>
            </a:rPr>
            <a:t>Public Safety</a:t>
          </a:r>
        </a:p>
      </dsp:txBody>
      <dsp:txXfrm>
        <a:off x="3685" y="1008029"/>
        <a:ext cx="2216075" cy="799519"/>
      </dsp:txXfrm>
    </dsp:sp>
    <dsp:sp modelId="{6257898B-1D10-4338-9FF1-AB4675C2D03B}">
      <dsp:nvSpPr>
        <dsp:cNvPr id="0" name=""/>
        <dsp:cNvSpPr/>
      </dsp:nvSpPr>
      <dsp:spPr>
        <a:xfrm>
          <a:off x="3685" y="1807548"/>
          <a:ext cx="2216075" cy="1885831"/>
        </a:xfrm>
        <a:prstGeom prst="rect">
          <a:avLst/>
        </a:prstGeom>
        <a:solidFill>
          <a:srgbClr val="1A5273">
            <a:alpha val="40000"/>
          </a:srgbClr>
        </a:solidFill>
        <a:ln w="25400" cap="flat" cmpd="sng" algn="ctr">
          <a:solidFill>
            <a:srgbClr val="1A52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solidFill>
                <a:srgbClr val="FFFFFF"/>
              </a:solidFill>
            </a:rPr>
            <a:t>keep our area as safe as possible/deter crime</a:t>
          </a:r>
        </a:p>
      </dsp:txBody>
      <dsp:txXfrm>
        <a:off x="3685" y="1807548"/>
        <a:ext cx="2216075" cy="1885831"/>
      </dsp:txXfrm>
    </dsp:sp>
    <dsp:sp modelId="{A913421F-4682-4512-AA56-D1B5AC860E26}">
      <dsp:nvSpPr>
        <dsp:cNvPr id="0" name=""/>
        <dsp:cNvSpPr/>
      </dsp:nvSpPr>
      <dsp:spPr>
        <a:xfrm>
          <a:off x="2530011" y="1008029"/>
          <a:ext cx="2216075" cy="799519"/>
        </a:xfrm>
        <a:prstGeom prst="rect">
          <a:avLst/>
        </a:prstGeom>
        <a:solidFill>
          <a:srgbClr val="7ABDC2"/>
        </a:solidFill>
        <a:ln w="25400" cap="flat" cmpd="sng" algn="ctr">
          <a:solidFill>
            <a:srgbClr val="7ABDC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rgbClr val="FFFFFF"/>
              </a:solidFill>
            </a:rPr>
            <a:t>Environmental Improvement</a:t>
          </a:r>
        </a:p>
      </dsp:txBody>
      <dsp:txXfrm>
        <a:off x="2530011" y="1008029"/>
        <a:ext cx="2216075" cy="799519"/>
      </dsp:txXfrm>
    </dsp:sp>
    <dsp:sp modelId="{2CECE9C1-EDA0-4953-9045-A75DF00267F1}">
      <dsp:nvSpPr>
        <dsp:cNvPr id="0" name=""/>
        <dsp:cNvSpPr/>
      </dsp:nvSpPr>
      <dsp:spPr>
        <a:xfrm>
          <a:off x="2530011" y="1807548"/>
          <a:ext cx="2216075" cy="1885831"/>
        </a:xfrm>
        <a:prstGeom prst="rect">
          <a:avLst/>
        </a:prstGeom>
        <a:solidFill>
          <a:srgbClr val="7ABDC2">
            <a:alpha val="40000"/>
          </a:srgbClr>
        </a:solidFill>
        <a:ln w="25400" cap="flat" cmpd="sng" algn="ctr">
          <a:solidFill>
            <a:srgbClr val="7ABDC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solidFill>
                <a:srgbClr val="FFFFFF"/>
              </a:solidFill>
            </a:rPr>
            <a:t>maintain &amp; improve our open spaces</a:t>
          </a:r>
        </a:p>
      </dsp:txBody>
      <dsp:txXfrm>
        <a:off x="2530011" y="1807548"/>
        <a:ext cx="2216075" cy="1885831"/>
      </dsp:txXfrm>
    </dsp:sp>
    <dsp:sp modelId="{D9AF2549-D583-498D-A8D6-35A5D9CB5101}">
      <dsp:nvSpPr>
        <dsp:cNvPr id="0" name=""/>
        <dsp:cNvSpPr/>
      </dsp:nvSpPr>
      <dsp:spPr>
        <a:xfrm>
          <a:off x="5056337" y="1008029"/>
          <a:ext cx="2216075" cy="799519"/>
        </a:xfrm>
        <a:prstGeom prst="rect">
          <a:avLst/>
        </a:prstGeom>
        <a:solidFill>
          <a:srgbClr val="5CA7AD"/>
        </a:solidFill>
        <a:ln w="25400" cap="flat" cmpd="sng" algn="ctr">
          <a:solidFill>
            <a:srgbClr val="6DB6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rgbClr val="FFFFFF"/>
              </a:solidFill>
            </a:rPr>
            <a:t>Urban Maintenance</a:t>
          </a:r>
        </a:p>
      </dsp:txBody>
      <dsp:txXfrm>
        <a:off x="5056337" y="1008029"/>
        <a:ext cx="2216075" cy="799519"/>
      </dsp:txXfrm>
    </dsp:sp>
    <dsp:sp modelId="{CC86DAC9-5446-4BBB-AE2A-CD3FCC496FD8}">
      <dsp:nvSpPr>
        <dsp:cNvPr id="0" name=""/>
        <dsp:cNvSpPr/>
      </dsp:nvSpPr>
      <dsp:spPr>
        <a:xfrm>
          <a:off x="5056337" y="1807548"/>
          <a:ext cx="2216075" cy="1885831"/>
        </a:xfrm>
        <a:prstGeom prst="rect">
          <a:avLst/>
        </a:prstGeom>
        <a:solidFill>
          <a:srgbClr val="5CA7AD">
            <a:alpha val="40000"/>
          </a:srgbClr>
        </a:solidFill>
        <a:ln w="25400" cap="flat" cmpd="sng" algn="ctr">
          <a:solidFill>
            <a:srgbClr val="6DB6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solidFill>
                <a:srgbClr val="FFFFFF"/>
              </a:solidFill>
            </a:rPr>
            <a:t>working collaboratively with CCT to ensure service delivery</a:t>
          </a:r>
        </a:p>
      </dsp:txBody>
      <dsp:txXfrm>
        <a:off x="5056337" y="1807548"/>
        <a:ext cx="2216075" cy="1885831"/>
      </dsp:txXfrm>
    </dsp:sp>
    <dsp:sp modelId="{348E782E-0486-437A-9470-678D58BD21FE}">
      <dsp:nvSpPr>
        <dsp:cNvPr id="0" name=""/>
        <dsp:cNvSpPr/>
      </dsp:nvSpPr>
      <dsp:spPr>
        <a:xfrm>
          <a:off x="7582663" y="1008029"/>
          <a:ext cx="2216075" cy="799519"/>
        </a:xfrm>
        <a:prstGeom prst="rect">
          <a:avLst/>
        </a:prstGeom>
        <a:solidFill>
          <a:srgbClr val="1A5273"/>
        </a:solidFill>
        <a:ln w="25400" cap="flat" cmpd="sng" algn="ctr">
          <a:solidFill>
            <a:srgbClr val="1A52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rgbClr val="FFFFFF"/>
              </a:solidFill>
            </a:rPr>
            <a:t>Social Responsibility</a:t>
          </a:r>
        </a:p>
      </dsp:txBody>
      <dsp:txXfrm>
        <a:off x="7582663" y="1008029"/>
        <a:ext cx="2216075" cy="799519"/>
      </dsp:txXfrm>
    </dsp:sp>
    <dsp:sp modelId="{A23EB041-171B-43BA-9830-31AD7480BAA8}">
      <dsp:nvSpPr>
        <dsp:cNvPr id="0" name=""/>
        <dsp:cNvSpPr/>
      </dsp:nvSpPr>
      <dsp:spPr>
        <a:xfrm>
          <a:off x="7582663" y="1807548"/>
          <a:ext cx="2216075" cy="1885831"/>
        </a:xfrm>
        <a:prstGeom prst="rect">
          <a:avLst/>
        </a:prstGeom>
        <a:solidFill>
          <a:srgbClr val="1A5273">
            <a:alpha val="40000"/>
          </a:srgbClr>
        </a:solidFill>
        <a:ln w="25400" cap="flat" cmpd="sng" algn="ctr">
          <a:solidFill>
            <a:srgbClr val="1A52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solidFill>
                <a:srgbClr val="FFFFFF"/>
              </a:solidFill>
            </a:rPr>
            <a:t>upliftment through relevant programmes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200" kern="1200" dirty="0">
            <a:solidFill>
              <a:srgbClr val="FFFFFF"/>
            </a:solidFill>
          </a:endParaRPr>
        </a:p>
      </dsp:txBody>
      <dsp:txXfrm>
        <a:off x="7582663" y="1807548"/>
        <a:ext cx="2216075" cy="1885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214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4BD63-F533-9511-5485-5886F3EE5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186C68-DA09-F46B-B258-98EF58C880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D0846D-D47A-35AB-4323-11B130A995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495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20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26057-48C7-32C6-8F58-1898DF216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507352-1A26-596E-DAED-4603547A87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4E941F-9927-C000-0A73-F78D0697B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3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69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83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80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B051A-A71A-F918-6D90-C0D507862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C5E9B5-F2D9-18C4-11BB-C0CEBD1F74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F0B3FE-EFDF-2E4F-2655-6876B32CD3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48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25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95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36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29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00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42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07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6F732-AF4A-8220-2C23-8DAC1A66C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9F3021-6E50-7C71-2A2C-F950CADEC3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6C90BE-9494-8D79-BDB3-BAF8EF961C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41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45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65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8FB97-8579-F681-2CB3-EC72D8EE5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E59D48-BE54-76AB-5A2B-10FDF8586C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43C100-1CD3-DBB3-E47B-9C41CA22E3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2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/>
            </a:pPr>
            <a:endParaRPr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2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07327" y="6400416"/>
            <a:ext cx="275073" cy="276999"/>
          </a:xfrm>
          <a:prstGeom prst="rect">
            <a:avLst/>
          </a:prstGeom>
        </p:spPr>
        <p:txBody>
          <a:bodyPr/>
          <a:lstStyle/>
          <a:p>
            <a:fld id="{73A80DC0-C4D1-E849-95F1-E29CDD0699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3441109"/>
            <a:ext cx="12192000" cy="3430541"/>
          </a:xfrm>
          <a:prstGeom prst="rect">
            <a:avLst/>
          </a:prstGeom>
          <a:solidFill>
            <a:srgbClr val="0098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0973" y="3869215"/>
            <a:ext cx="10363200" cy="521992"/>
          </a:xfrm>
          <a:noFill/>
        </p:spPr>
        <p:txBody>
          <a:bodyPr>
            <a:normAutofit/>
          </a:bodyPr>
          <a:lstStyle>
            <a:lvl1pPr>
              <a:defRPr b="1"/>
            </a:lvl1pPr>
          </a:lstStyle>
          <a:p>
            <a:pPr algn="r"/>
            <a:r>
              <a:rPr lang="en-US" sz="2400" dirty="0">
                <a:solidFill>
                  <a:schemeClr val="bg1"/>
                </a:solidFill>
                <a:latin typeface="Century Gothic"/>
                <a:cs typeface="Century Gothic"/>
              </a:rPr>
              <a:t>PRESENTATION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85373" y="4530329"/>
            <a:ext cx="9448800" cy="509277"/>
          </a:xfrm>
          <a:noFill/>
        </p:spPr>
        <p:txBody>
          <a:bodyPr anchor="ctr">
            <a:normAutofit/>
          </a:bodyPr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800" dirty="0">
                <a:solidFill>
                  <a:schemeClr val="bg1"/>
                </a:solidFill>
                <a:latin typeface="Century Gothic"/>
                <a:cs typeface="Century Gothic"/>
              </a:rPr>
              <a:t>Directorate / Department Name | Date</a:t>
            </a:r>
          </a:p>
        </p:txBody>
      </p:sp>
      <p:pic>
        <p:nvPicPr>
          <p:cNvPr id="8" name="Picture 7" descr="CCT_Logo_Ex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9979"/>
            <a:ext cx="7009424" cy="2044416"/>
          </a:xfrm>
          <a:prstGeom prst="rect">
            <a:avLst/>
          </a:prstGeom>
        </p:spPr>
      </p:pic>
      <p:pic>
        <p:nvPicPr>
          <p:cNvPr id="9" name="Picture 8" descr="PO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541"/>
            <a:ext cx="11434173" cy="48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7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Z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Z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48E061E-DAD9-4400-9BEE-5526835C1367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966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6" r:id="rId3"/>
    <p:sldLayoutId id="2147483657" r:id="rId4"/>
    <p:sldLayoutId id="2147483658" r:id="rId5"/>
    <p:sldLayoutId id="2147483660" r:id="rId6"/>
    <p:sldLayoutId id="2147483661" r:id="rId7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A7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B4728B-7EFB-4844-AD9A-E871CE66BEF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182921" y="6400413"/>
            <a:ext cx="170879" cy="276999"/>
          </a:xfrm>
        </p:spPr>
        <p:txBody>
          <a:bodyPr/>
          <a:lstStyle/>
          <a:p>
            <a:fld id="{86CB4B4D-7CA3-9044-876B-883B54F8677D}" type="slidenum">
              <a:rPr lang="en-GB" smtClean="0">
                <a:solidFill>
                  <a:srgbClr val="5CA7AD"/>
                </a:solidFill>
              </a:rPr>
              <a:t>1</a:t>
            </a:fld>
            <a:endParaRPr lang="en-GB" dirty="0">
              <a:solidFill>
                <a:srgbClr val="5CA7AD"/>
              </a:solidFill>
            </a:endParaRPr>
          </a:p>
        </p:txBody>
      </p:sp>
      <p:sp>
        <p:nvSpPr>
          <p:cNvPr id="104" name="Subtitle 2"/>
          <p:cNvSpPr txBox="1">
            <a:spLocks noGrp="1"/>
          </p:cNvSpPr>
          <p:nvPr>
            <p:ph type="body" sz="quarter" idx="1"/>
          </p:nvPr>
        </p:nvSpPr>
        <p:spPr>
          <a:xfrm>
            <a:off x="6864613" y="4793226"/>
            <a:ext cx="4645252" cy="162153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800"/>
              </a:spcBef>
              <a:spcAft>
                <a:spcPts val="1200"/>
              </a:spcAft>
              <a:buNone/>
              <a:defRPr sz="1900"/>
            </a:pPr>
            <a:r>
              <a:rPr lang="en-GB" sz="4000" b="1" dirty="0">
                <a:solidFill>
                  <a:srgbClr val="FFFFFF"/>
                </a:solidFill>
              </a:rPr>
              <a:t>AGM 2024</a:t>
            </a:r>
            <a:endParaRPr sz="4000" b="1" dirty="0">
              <a:solidFill>
                <a:srgbClr val="FFFFFF"/>
              </a:solidFill>
            </a:endParaRPr>
          </a:p>
          <a:p>
            <a:pPr marL="0" indent="0">
              <a:spcBef>
                <a:spcPts val="600"/>
              </a:spcBef>
              <a:buNone/>
              <a:defRPr sz="1900"/>
            </a:pPr>
            <a:r>
              <a:rPr lang="en-GB" sz="3200" dirty="0" err="1">
                <a:solidFill>
                  <a:srgbClr val="FFFFFF"/>
                </a:solidFill>
              </a:rPr>
              <a:t>Kronendal</a:t>
            </a:r>
            <a:r>
              <a:rPr lang="en-GB" sz="3200" dirty="0">
                <a:solidFill>
                  <a:srgbClr val="FFFFFF"/>
                </a:solidFill>
              </a:rPr>
              <a:t> Primary School</a:t>
            </a:r>
            <a:endParaRPr sz="3200" dirty="0">
              <a:solidFill>
                <a:srgbClr val="FFFFFF"/>
              </a:solidFill>
            </a:endParaRPr>
          </a:p>
          <a:p>
            <a:pPr marL="0" indent="0">
              <a:spcBef>
                <a:spcPts val="600"/>
              </a:spcBef>
              <a:buNone/>
              <a:defRPr sz="1900"/>
            </a:pPr>
            <a:r>
              <a:rPr lang="en-GB" sz="3200" dirty="0">
                <a:solidFill>
                  <a:srgbClr val="FFFFFF"/>
                </a:solidFill>
              </a:rPr>
              <a:t>28 November 2024</a:t>
            </a:r>
          </a:p>
          <a:p>
            <a:pPr algn="l">
              <a:defRPr sz="1900"/>
            </a:pP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6BD850-2A84-FBEA-37B2-AAD87F99E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8" y="521911"/>
            <a:ext cx="5814178" cy="581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9297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136520" y="627480"/>
            <a:ext cx="7472520" cy="13237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Public Safety</a:t>
            </a:r>
            <a:endParaRPr lang="en-Z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845280" y="1620000"/>
            <a:ext cx="8629920" cy="71856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400" b="0" strike="noStrike" spc="-1">
                <a:solidFill>
                  <a:srgbClr val="000000"/>
                </a:solidFill>
                <a:latin typeface="Calibri"/>
              </a:rPr>
              <a:t>Scott Estate &amp; Baviaanskloof Serious Incidents reported to CCP</a:t>
            </a:r>
            <a:endParaRPr lang="en-ZA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sldNum" idx="9"/>
          </p:nvPr>
        </p:nvSpPr>
        <p:spPr>
          <a:xfrm>
            <a:off x="11095200" y="4505040"/>
            <a:ext cx="256680" cy="406620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3C715B2-CDDD-416A-BB32-C92BB56CB052}" type="slidenum">
              <a:rPr lang="en-GB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10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50" name="Group 3"/>
          <p:cNvGrpSpPr/>
          <p:nvPr/>
        </p:nvGrpSpPr>
        <p:grpSpPr>
          <a:xfrm>
            <a:off x="9927000" y="125640"/>
            <a:ext cx="2138400" cy="2138400"/>
            <a:chOff x="9927000" y="125640"/>
            <a:chExt cx="2138400" cy="2138400"/>
          </a:xfrm>
        </p:grpSpPr>
        <p:sp>
          <p:nvSpPr>
            <p:cNvPr id="51" name="Oval 2"/>
            <p:cNvSpPr/>
            <p:nvPr/>
          </p:nvSpPr>
          <p:spPr>
            <a:xfrm>
              <a:off x="9927000" y="125640"/>
              <a:ext cx="2138400" cy="213840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7BC7B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ZA" sz="1800" b="0" strike="noStrike" spc="-1">
                <a:solidFill>
                  <a:srgbClr val="FFFFFF"/>
                </a:solidFill>
                <a:latin typeface="Calibri"/>
                <a:ea typeface="Calibri"/>
              </a:endParaRPr>
            </a:p>
          </p:txBody>
        </p:sp>
        <p:sp>
          <p:nvSpPr>
            <p:cNvPr id="52" name="Picture 2"/>
            <p:cNvSpPr/>
            <p:nvPr/>
          </p:nvSpPr>
          <p:spPr>
            <a:xfrm>
              <a:off x="10042560" y="240840"/>
              <a:ext cx="1910880" cy="1907640"/>
            </a:xfrm>
            <a:custGeom>
              <a:avLst/>
              <a:gdLst>
                <a:gd name="textAreaLeft" fmla="*/ 0 w 1910880"/>
                <a:gd name="textAreaRight" fmla="*/ 1912680 w 1910880"/>
                <a:gd name="textAreaTop" fmla="*/ 0 h 1907640"/>
                <a:gd name="textAreaBottom" fmla="*/ 1909440 h 190764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10802" y="0"/>
                  </a:moveTo>
                  <a:cubicBezTo>
                    <a:pt x="4838" y="0"/>
                    <a:pt x="0" y="4837"/>
                    <a:pt x="0" y="10802"/>
                  </a:cubicBezTo>
                  <a:cubicBezTo>
                    <a:pt x="0" y="16767"/>
                    <a:pt x="4838" y="21600"/>
                    <a:pt x="10802" y="21600"/>
                  </a:cubicBezTo>
                  <a:cubicBezTo>
                    <a:pt x="16767" y="21600"/>
                    <a:pt x="21600" y="16767"/>
                    <a:pt x="21600" y="10802"/>
                  </a:cubicBezTo>
                  <a:cubicBezTo>
                    <a:pt x="21600" y="4837"/>
                    <a:pt x="16767" y="0"/>
                    <a:pt x="10802" y="0"/>
                  </a:cubicBez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ZA" sz="1800" b="0" strike="noStrike" spc="-1">
                <a:solidFill>
                  <a:srgbClr val="000000"/>
                </a:solidFill>
                <a:latin typeface="Arial"/>
                <a:ea typeface="Calibri"/>
              </a:endParaRPr>
            </a:p>
          </p:txBody>
        </p:sp>
      </p:grpSp>
      <p:graphicFrame>
        <p:nvGraphicFramePr>
          <p:cNvPr id="53" name="Object 52"/>
          <p:cNvGraphicFramePr/>
          <p:nvPr/>
        </p:nvGraphicFramePr>
        <p:xfrm>
          <a:off x="1121760" y="2339280"/>
          <a:ext cx="9497520" cy="37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Excel.Sheet.12">
                  <p:embed/>
                </p:oleObj>
              </mc:Choice>
              <mc:Fallback>
                <p:oleObj r:id="rId3" imgW="0" imgH="0" progId="Excel.Sheet.12">
                  <p:embed/>
                  <p:pic>
                    <p:nvPicPr>
                      <p:cNvPr id="53" name="Object 52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121760" y="2339280"/>
                        <a:ext cx="9497520" cy="378000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/>
          <p:cNvSpPr txBox="1">
            <a:spLocks noGrp="1"/>
          </p:cNvSpPr>
          <p:nvPr>
            <p:ph type="title"/>
          </p:nvPr>
        </p:nvSpPr>
        <p:spPr>
          <a:xfrm>
            <a:off x="1136428" y="627564"/>
            <a:ext cx="7474171" cy="132556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Environmental Improvement</a:t>
            </a:r>
            <a:endParaRPr dirty="0"/>
          </a:p>
        </p:txBody>
      </p:sp>
      <p:sp>
        <p:nvSpPr>
          <p:cNvPr id="111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024138" y="1878812"/>
            <a:ext cx="8348462" cy="46601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400"/>
            </a:pPr>
            <a:r>
              <a:rPr lang="en-GB" sz="2400" dirty="0"/>
              <a:t>Aloe Africa maintaining our green spaces; full time 2-man team</a:t>
            </a:r>
          </a:p>
          <a:p>
            <a:pPr lvl="1">
              <a:defRPr sz="2400"/>
            </a:pPr>
            <a:r>
              <a:rPr lang="en-GB" sz="2400" dirty="0"/>
              <a:t>General gardening</a:t>
            </a:r>
          </a:p>
          <a:p>
            <a:pPr lvl="1">
              <a:defRPr sz="2400"/>
            </a:pPr>
            <a:r>
              <a:rPr lang="en-GB" sz="2400" dirty="0"/>
              <a:t>Tidying &amp; pruning</a:t>
            </a:r>
          </a:p>
          <a:p>
            <a:pPr lvl="1">
              <a:defRPr sz="2400"/>
            </a:pPr>
            <a:r>
              <a:rPr lang="en-GB" sz="2400" dirty="0"/>
              <a:t>Collecting litter</a:t>
            </a:r>
          </a:p>
          <a:p>
            <a:pPr lvl="1">
              <a:defRPr sz="2400"/>
            </a:pPr>
            <a:r>
              <a:rPr lang="en-GB" sz="2400" dirty="0"/>
              <a:t>Removing invasives</a:t>
            </a:r>
          </a:p>
          <a:p>
            <a:pPr lvl="1">
              <a:defRPr sz="2400"/>
            </a:pPr>
            <a:r>
              <a:rPr lang="en-GB" sz="2400" dirty="0"/>
              <a:t>Clearing stormwater drains</a:t>
            </a:r>
          </a:p>
          <a:p>
            <a:pPr lvl="1">
              <a:defRPr sz="2400"/>
            </a:pPr>
            <a:r>
              <a:rPr lang="en-GB" sz="2400" dirty="0"/>
              <a:t>Unkempt verges</a:t>
            </a:r>
          </a:p>
          <a:p>
            <a:pPr>
              <a:defRPr sz="2400"/>
            </a:pPr>
            <a:r>
              <a:rPr lang="en-GB" sz="2400" dirty="0" err="1"/>
              <a:t>Approx</a:t>
            </a:r>
            <a:r>
              <a:rPr lang="en-GB" sz="2400" dirty="0"/>
              <a:t> 5 bakkie loads removed per month on average</a:t>
            </a:r>
          </a:p>
          <a:p>
            <a:pPr lvl="2">
              <a:defRPr sz="2400"/>
            </a:pPr>
            <a:endParaRPr lang="en-GB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CE98AF-E368-A046-BB94-2FFF369CF97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GB" smtClean="0"/>
              <a:pPr/>
              <a:t>11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22A967-A7A5-9E16-58D3-D3B8BED4A65A}"/>
              </a:ext>
            </a:extLst>
          </p:cNvPr>
          <p:cNvGrpSpPr/>
          <p:nvPr/>
        </p:nvGrpSpPr>
        <p:grpSpPr>
          <a:xfrm>
            <a:off x="9927125" y="125467"/>
            <a:ext cx="2140174" cy="2140174"/>
            <a:chOff x="8915399" y="2358912"/>
            <a:chExt cx="2140174" cy="2140174"/>
          </a:xfrm>
        </p:grpSpPr>
        <p:sp>
          <p:nvSpPr>
            <p:cNvPr id="4" name="Oval 10">
              <a:extLst>
                <a:ext uri="{FF2B5EF4-FFF2-40B4-BE49-F238E27FC236}">
                  <a16:creationId xmlns:a16="http://schemas.microsoft.com/office/drawing/2014/main" id="{56761084-D4D6-41CC-377A-4BE553A84087}"/>
                </a:ext>
              </a:extLst>
            </p:cNvPr>
            <p:cNvSpPr/>
            <p:nvPr/>
          </p:nvSpPr>
          <p:spPr>
            <a:xfrm>
              <a:off x="8915399" y="2358912"/>
              <a:ext cx="2140174" cy="2140174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7BC7BD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" name="Picture 3" descr="Picture 3">
              <a:extLst>
                <a:ext uri="{FF2B5EF4-FFF2-40B4-BE49-F238E27FC236}">
                  <a16:creationId xmlns:a16="http://schemas.microsoft.com/office/drawing/2014/main" id="{DBBA686B-0D97-7BCD-032F-E46B090D8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61" r="1" b="6"/>
            <a:stretch>
              <a:fillRect/>
            </a:stretch>
          </p:blipFill>
          <p:spPr>
            <a:xfrm>
              <a:off x="9030743" y="2474253"/>
              <a:ext cx="1912541" cy="190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2" y="0"/>
                  </a:moveTo>
                  <a:cubicBezTo>
                    <a:pt x="4838" y="0"/>
                    <a:pt x="0" y="4837"/>
                    <a:pt x="0" y="10802"/>
                  </a:cubicBezTo>
                  <a:cubicBezTo>
                    <a:pt x="0" y="16767"/>
                    <a:pt x="4838" y="21600"/>
                    <a:pt x="10802" y="21600"/>
                  </a:cubicBezTo>
                  <a:cubicBezTo>
                    <a:pt x="16767" y="21600"/>
                    <a:pt x="21600" y="16767"/>
                    <a:pt x="21600" y="10802"/>
                  </a:cubicBezTo>
                  <a:cubicBezTo>
                    <a:pt x="21600" y="4837"/>
                    <a:pt x="16767" y="0"/>
                    <a:pt x="10802" y="0"/>
                  </a:cubicBezTo>
                  <a:close/>
                </a:path>
              </a:pathLst>
            </a:cu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34186872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531A0-FE5F-F1AA-43A0-287B8EC84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>
            <a:extLst>
              <a:ext uri="{FF2B5EF4-FFF2-40B4-BE49-F238E27FC236}">
                <a16:creationId xmlns:a16="http://schemas.microsoft.com/office/drawing/2014/main" id="{8612F467-FC10-D5FB-4F44-785EAE88B7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6428" y="627564"/>
            <a:ext cx="8236172" cy="132556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Environmental Improvement for safety</a:t>
            </a:r>
            <a:endParaRPr dirty="0"/>
          </a:p>
        </p:txBody>
      </p: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949419B9-BC68-1D81-61CA-B827E7E9BB71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024138" y="1878812"/>
            <a:ext cx="8348462" cy="46601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400"/>
            </a:pPr>
            <a:r>
              <a:rPr lang="en-GB" sz="2400" dirty="0"/>
              <a:t>Brush cutting firebreaks</a:t>
            </a:r>
          </a:p>
          <a:p>
            <a:pPr lvl="1">
              <a:defRPr sz="2400"/>
            </a:pPr>
            <a:r>
              <a:rPr lang="en-GB" sz="2400" dirty="0"/>
              <a:t>For cameras</a:t>
            </a:r>
          </a:p>
          <a:p>
            <a:pPr lvl="1">
              <a:defRPr sz="2400"/>
            </a:pPr>
            <a:r>
              <a:rPr lang="en-GB" sz="2400" dirty="0"/>
              <a:t>Access for firefighters</a:t>
            </a:r>
          </a:p>
          <a:p>
            <a:pPr>
              <a:defRPr sz="2400"/>
            </a:pPr>
            <a:r>
              <a:rPr lang="en-GB" sz="2400" dirty="0"/>
              <a:t>Cutting back on verges and public opens paces</a:t>
            </a:r>
          </a:p>
          <a:p>
            <a:pPr lvl="1">
              <a:defRPr sz="2400"/>
            </a:pPr>
            <a:r>
              <a:rPr lang="en-GB" sz="2400" dirty="0"/>
              <a:t>For cameras</a:t>
            </a:r>
          </a:p>
          <a:p>
            <a:pPr lvl="1">
              <a:defRPr sz="2400"/>
            </a:pPr>
            <a:r>
              <a:rPr lang="en-GB" sz="2400" dirty="0"/>
              <a:t>For safe vehicular passage</a:t>
            </a:r>
          </a:p>
          <a:p>
            <a:pPr lvl="2">
              <a:defRPr sz="2400"/>
            </a:pPr>
            <a:endParaRPr lang="en-GB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3A2E50-A33B-098A-BEF3-099BC387B59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GB" smtClean="0"/>
              <a:pPr/>
              <a:t>12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0F3BC6-D45B-8A46-ABF5-29A7EAA751C7}"/>
              </a:ext>
            </a:extLst>
          </p:cNvPr>
          <p:cNvGrpSpPr/>
          <p:nvPr/>
        </p:nvGrpSpPr>
        <p:grpSpPr>
          <a:xfrm>
            <a:off x="9927125" y="125467"/>
            <a:ext cx="2140174" cy="2140174"/>
            <a:chOff x="8915399" y="2358912"/>
            <a:chExt cx="2140174" cy="2140174"/>
          </a:xfrm>
        </p:grpSpPr>
        <p:sp>
          <p:nvSpPr>
            <p:cNvPr id="4" name="Oval 10">
              <a:extLst>
                <a:ext uri="{FF2B5EF4-FFF2-40B4-BE49-F238E27FC236}">
                  <a16:creationId xmlns:a16="http://schemas.microsoft.com/office/drawing/2014/main" id="{901BF2ED-62D7-8FE7-8273-7F5BCC9AB1F9}"/>
                </a:ext>
              </a:extLst>
            </p:cNvPr>
            <p:cNvSpPr/>
            <p:nvPr/>
          </p:nvSpPr>
          <p:spPr>
            <a:xfrm>
              <a:off x="8915399" y="2358912"/>
              <a:ext cx="2140174" cy="2140174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7BC7BD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" name="Picture 3" descr="Picture 3">
              <a:extLst>
                <a:ext uri="{FF2B5EF4-FFF2-40B4-BE49-F238E27FC236}">
                  <a16:creationId xmlns:a16="http://schemas.microsoft.com/office/drawing/2014/main" id="{FB0C3D77-4BC6-B417-776A-FD5CE8932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61" r="1" b="6"/>
            <a:stretch>
              <a:fillRect/>
            </a:stretch>
          </p:blipFill>
          <p:spPr>
            <a:xfrm>
              <a:off x="9030743" y="2474253"/>
              <a:ext cx="1912541" cy="190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2" y="0"/>
                  </a:moveTo>
                  <a:cubicBezTo>
                    <a:pt x="4838" y="0"/>
                    <a:pt x="0" y="4837"/>
                    <a:pt x="0" y="10802"/>
                  </a:cubicBezTo>
                  <a:cubicBezTo>
                    <a:pt x="0" y="16767"/>
                    <a:pt x="4838" y="21600"/>
                    <a:pt x="10802" y="21600"/>
                  </a:cubicBezTo>
                  <a:cubicBezTo>
                    <a:pt x="16767" y="21600"/>
                    <a:pt x="21600" y="16767"/>
                    <a:pt x="21600" y="10802"/>
                  </a:cubicBezTo>
                  <a:cubicBezTo>
                    <a:pt x="21600" y="4837"/>
                    <a:pt x="16767" y="0"/>
                    <a:pt x="10802" y="0"/>
                  </a:cubicBezTo>
                  <a:close/>
                </a:path>
              </a:pathLst>
            </a:cu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338950925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/>
          <p:cNvSpPr txBox="1">
            <a:spLocks noGrp="1"/>
          </p:cNvSpPr>
          <p:nvPr>
            <p:ph type="title"/>
          </p:nvPr>
        </p:nvSpPr>
        <p:spPr>
          <a:xfrm>
            <a:off x="1136428" y="627564"/>
            <a:ext cx="7474171" cy="132556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Environmental Improvement – ongoing projects</a:t>
            </a:r>
            <a:endParaRPr dirty="0"/>
          </a:p>
        </p:txBody>
      </p:sp>
      <p:sp>
        <p:nvSpPr>
          <p:cNvPr id="111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282760" y="2150175"/>
            <a:ext cx="8049129" cy="393747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1">
              <a:defRPr sz="2400"/>
            </a:pPr>
            <a:r>
              <a:rPr lang="en-GB" sz="2400" dirty="0"/>
              <a:t>Invasive Species management</a:t>
            </a:r>
          </a:p>
          <a:p>
            <a:pPr lvl="2">
              <a:defRPr sz="2400"/>
            </a:pPr>
            <a:r>
              <a:rPr lang="en-GB" sz="2100" dirty="0"/>
              <a:t>Increase biodiversity</a:t>
            </a:r>
          </a:p>
          <a:p>
            <a:pPr lvl="2">
              <a:defRPr sz="2400"/>
            </a:pPr>
            <a:r>
              <a:rPr lang="en-GB" sz="2100" dirty="0"/>
              <a:t>Decrease fire risk</a:t>
            </a:r>
          </a:p>
          <a:p>
            <a:pPr lvl="1">
              <a:defRPr sz="2400"/>
            </a:pPr>
            <a:r>
              <a:rPr lang="en-GB" sz="2400" dirty="0"/>
              <a:t>Felling &amp; cutting back of dangerous trees</a:t>
            </a:r>
          </a:p>
          <a:p>
            <a:pPr lvl="2">
              <a:defRPr sz="2400"/>
            </a:pPr>
            <a:r>
              <a:rPr lang="en-GB" sz="2100" dirty="0"/>
              <a:t>Fire prevention</a:t>
            </a:r>
          </a:p>
          <a:p>
            <a:pPr lvl="2">
              <a:defRPr sz="2400"/>
            </a:pPr>
            <a:r>
              <a:rPr lang="en-GB" sz="2100" dirty="0"/>
              <a:t>Dropping limbs (at least 5x trees planted for every felled tree</a:t>
            </a:r>
          </a:p>
          <a:p>
            <a:pPr lvl="1">
              <a:defRPr sz="2400"/>
            </a:pPr>
            <a:r>
              <a:rPr lang="en-GB" sz="2400" dirty="0"/>
              <a:t>River rehabilitation</a:t>
            </a:r>
          </a:p>
          <a:p>
            <a:pPr lvl="1">
              <a:defRPr sz="2400"/>
            </a:pPr>
            <a:r>
              <a:rPr lang="en-GB" sz="2400" dirty="0"/>
              <a:t>Owl boxes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CE98AF-E368-A046-BB94-2FFF369CF97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GB" smtClean="0"/>
              <a:pPr/>
              <a:t>13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D86F76-94A5-EC0C-75F5-563F939AB94A}"/>
              </a:ext>
            </a:extLst>
          </p:cNvPr>
          <p:cNvGrpSpPr/>
          <p:nvPr/>
        </p:nvGrpSpPr>
        <p:grpSpPr>
          <a:xfrm>
            <a:off x="9927125" y="125467"/>
            <a:ext cx="2140174" cy="2140174"/>
            <a:chOff x="8915399" y="2358912"/>
            <a:chExt cx="2140174" cy="2140174"/>
          </a:xfrm>
        </p:grpSpPr>
        <p:sp>
          <p:nvSpPr>
            <p:cNvPr id="4" name="Oval 10">
              <a:extLst>
                <a:ext uri="{FF2B5EF4-FFF2-40B4-BE49-F238E27FC236}">
                  <a16:creationId xmlns:a16="http://schemas.microsoft.com/office/drawing/2014/main" id="{B1924D2C-E25B-FEEB-BC17-6882BE30C0F9}"/>
                </a:ext>
              </a:extLst>
            </p:cNvPr>
            <p:cNvSpPr/>
            <p:nvPr/>
          </p:nvSpPr>
          <p:spPr>
            <a:xfrm>
              <a:off x="8915399" y="2358912"/>
              <a:ext cx="2140174" cy="2140174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7BC7BD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" name="Picture 3" descr="Picture 3">
              <a:extLst>
                <a:ext uri="{FF2B5EF4-FFF2-40B4-BE49-F238E27FC236}">
                  <a16:creationId xmlns:a16="http://schemas.microsoft.com/office/drawing/2014/main" id="{9AECE250-2193-0E33-ED34-C74895CC3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61" r="1" b="6"/>
            <a:stretch>
              <a:fillRect/>
            </a:stretch>
          </p:blipFill>
          <p:spPr>
            <a:xfrm>
              <a:off x="9030743" y="2474253"/>
              <a:ext cx="1912541" cy="190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2" y="0"/>
                  </a:moveTo>
                  <a:cubicBezTo>
                    <a:pt x="4838" y="0"/>
                    <a:pt x="0" y="4837"/>
                    <a:pt x="0" y="10802"/>
                  </a:cubicBezTo>
                  <a:cubicBezTo>
                    <a:pt x="0" y="16767"/>
                    <a:pt x="4838" y="21600"/>
                    <a:pt x="10802" y="21600"/>
                  </a:cubicBezTo>
                  <a:cubicBezTo>
                    <a:pt x="16767" y="21600"/>
                    <a:pt x="21600" y="16767"/>
                    <a:pt x="21600" y="10802"/>
                  </a:cubicBezTo>
                  <a:cubicBezTo>
                    <a:pt x="21600" y="4837"/>
                    <a:pt x="16767" y="0"/>
                    <a:pt x="10802" y="0"/>
                  </a:cubicBezTo>
                  <a:close/>
                </a:path>
              </a:pathLst>
            </a:cu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32648182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/>
          <p:cNvSpPr txBox="1">
            <a:spLocks noGrp="1"/>
          </p:cNvSpPr>
          <p:nvPr>
            <p:ph type="title"/>
          </p:nvPr>
        </p:nvSpPr>
        <p:spPr>
          <a:xfrm>
            <a:off x="876300" y="252511"/>
            <a:ext cx="8356600" cy="132556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Environmental Improvement  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CE98AF-E368-A046-BB94-2FFF369CF97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4" name="Picture 3" descr="A tree next to a road&#10;&#10;Description automatically generated">
            <a:extLst>
              <a:ext uri="{FF2B5EF4-FFF2-40B4-BE49-F238E27FC236}">
                <a16:creationId xmlns:a16="http://schemas.microsoft.com/office/drawing/2014/main" id="{DB5115ED-5516-7E18-5E87-08D9C462C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385560"/>
            <a:ext cx="3571875" cy="4762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779BA6-5A9A-4139-D35F-58A4E51200E5}"/>
              </a:ext>
            </a:extLst>
          </p:cNvPr>
          <p:cNvSpPr txBox="1"/>
          <p:nvPr/>
        </p:nvSpPr>
        <p:spPr>
          <a:xfrm>
            <a:off x="1470023" y="6148060"/>
            <a:ext cx="238442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Darling Street planting</a:t>
            </a:r>
          </a:p>
        </p:txBody>
      </p:sp>
      <p:pic>
        <p:nvPicPr>
          <p:cNvPr id="7" name="Picture 6" descr="A bird house in a tree&#10;&#10;Description automatically generated">
            <a:extLst>
              <a:ext uri="{FF2B5EF4-FFF2-40B4-BE49-F238E27FC236}">
                <a16:creationId xmlns:a16="http://schemas.microsoft.com/office/drawing/2014/main" id="{E785BB42-1FD6-A28B-9B93-65DD85B5A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02" y="1385560"/>
            <a:ext cx="3597920" cy="476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7CD193-6787-506D-C68A-AD40C9452295}"/>
              </a:ext>
            </a:extLst>
          </p:cNvPr>
          <p:cNvSpPr txBox="1"/>
          <p:nvPr/>
        </p:nvSpPr>
        <p:spPr>
          <a:xfrm>
            <a:off x="5308600" y="6148059"/>
            <a:ext cx="211772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Owl bo</a:t>
            </a:r>
            <a:r>
              <a:rPr lang="en-US" dirty="0"/>
              <a:t>x installation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0" name="Picture 9" descr="A close-up of a plant&#10;&#10;Description automatically generated">
            <a:extLst>
              <a:ext uri="{FF2B5EF4-FFF2-40B4-BE49-F238E27FC236}">
                <a16:creationId xmlns:a16="http://schemas.microsoft.com/office/drawing/2014/main" id="{A19EA2A8-F517-72DD-7879-B5DDEABB61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63838" y="1980874"/>
            <a:ext cx="4762500" cy="35718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399B26-EEFA-ABAB-7957-3E937918D28C}"/>
              </a:ext>
            </a:extLst>
          </p:cNvPr>
          <p:cNvSpPr txBox="1"/>
          <p:nvPr/>
        </p:nvSpPr>
        <p:spPr>
          <a:xfrm>
            <a:off x="9232900" y="6148059"/>
            <a:ext cx="24003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Flowering Palmiet</a:t>
            </a:r>
          </a:p>
        </p:txBody>
      </p:sp>
    </p:spTree>
    <p:extLst>
      <p:ext uri="{BB962C8B-B14F-4D97-AF65-F5344CB8AC3E}">
        <p14:creationId xmlns:p14="http://schemas.microsoft.com/office/powerpoint/2010/main" val="412060729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986E2-7428-EFCC-1D07-82F2F1C60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>
            <a:extLst>
              <a:ext uri="{FF2B5EF4-FFF2-40B4-BE49-F238E27FC236}">
                <a16:creationId xmlns:a16="http://schemas.microsoft.com/office/drawing/2014/main" id="{A87EFB00-5D4D-ECD0-6374-761AD5FCDD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6300" y="252511"/>
            <a:ext cx="8356600" cy="132556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Environmental Improvement  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F8A5BC-3984-F722-37F8-3B431CBE1C8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F37CB4-E2E5-706A-41FD-97A84494AA58}"/>
              </a:ext>
            </a:extLst>
          </p:cNvPr>
          <p:cNvSpPr txBox="1"/>
          <p:nvPr/>
        </p:nvSpPr>
        <p:spPr>
          <a:xfrm>
            <a:off x="3352800" y="5950579"/>
            <a:ext cx="350863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Planting at the Scout Hall</a:t>
            </a:r>
          </a:p>
        </p:txBody>
      </p:sp>
      <p:pic>
        <p:nvPicPr>
          <p:cNvPr id="6" name="Picture 5" descr="A garden with many plants&#10;&#10;Description automatically generated with medium confidence">
            <a:extLst>
              <a:ext uri="{FF2B5EF4-FFF2-40B4-BE49-F238E27FC236}">
                <a16:creationId xmlns:a16="http://schemas.microsoft.com/office/drawing/2014/main" id="{5EACB183-A696-7D8B-BB92-001AB3E98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272403"/>
            <a:ext cx="3508632" cy="4678176"/>
          </a:xfrm>
          <a:prstGeom prst="rect">
            <a:avLst/>
          </a:prstGeom>
        </p:spPr>
      </p:pic>
      <p:pic>
        <p:nvPicPr>
          <p:cNvPr id="12" name="Picture 11" descr="A green bush in a garden&#10;&#10;Description automatically generated with medium confidence">
            <a:extLst>
              <a:ext uri="{FF2B5EF4-FFF2-40B4-BE49-F238E27FC236}">
                <a16:creationId xmlns:a16="http://schemas.microsoft.com/office/drawing/2014/main" id="{D208E3E3-083F-1D15-A10F-07F434274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6" r="11092"/>
          <a:stretch/>
        </p:blipFill>
        <p:spPr>
          <a:xfrm>
            <a:off x="4560421" y="1309244"/>
            <a:ext cx="4457700" cy="464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7592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E60EB-EDB5-44A1-E34F-3DF160D1D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>
            <a:extLst>
              <a:ext uri="{FF2B5EF4-FFF2-40B4-BE49-F238E27FC236}">
                <a16:creationId xmlns:a16="http://schemas.microsoft.com/office/drawing/2014/main" id="{E16C8C9D-F0D3-C72B-22D1-7BF3E511F2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6300" y="252511"/>
            <a:ext cx="8356600" cy="132556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Environmental Improvement  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C271A0-3EF7-A206-56C4-36CCD9C3982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CED384-E3D1-0DF7-7CC1-0507E4CC1484}"/>
              </a:ext>
            </a:extLst>
          </p:cNvPr>
          <p:cNvSpPr txBox="1"/>
          <p:nvPr/>
        </p:nvSpPr>
        <p:spPr>
          <a:xfrm>
            <a:off x="3136900" y="5829301"/>
            <a:ext cx="65278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Clearing invasive species on the mountainside above the CID</a:t>
            </a:r>
          </a:p>
        </p:txBody>
      </p:sp>
      <p:pic>
        <p:nvPicPr>
          <p:cNvPr id="4" name="Picture 3" descr="A group of people in orange jumpsuits and gloves&#10;&#10;Description automatically generated">
            <a:extLst>
              <a:ext uri="{FF2B5EF4-FFF2-40B4-BE49-F238E27FC236}">
                <a16:creationId xmlns:a16="http://schemas.microsoft.com/office/drawing/2014/main" id="{11157BD9-6ACF-1CDB-6B48-96AA107BD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578075"/>
            <a:ext cx="5668300" cy="4251225"/>
          </a:xfrm>
          <a:prstGeom prst="rect">
            <a:avLst/>
          </a:prstGeom>
        </p:spPr>
      </p:pic>
      <p:pic>
        <p:nvPicPr>
          <p:cNvPr id="7" name="Picture 6" descr="A couple of men in orange jumpsuits standing on a hill&#10;&#10;Description automatically generated">
            <a:extLst>
              <a:ext uri="{FF2B5EF4-FFF2-40B4-BE49-F238E27FC236}">
                <a16:creationId xmlns:a16="http://schemas.microsoft.com/office/drawing/2014/main" id="{7AEBA5E2-9C64-405F-553A-11F656FCC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5"/>
          <a:stretch/>
        </p:blipFill>
        <p:spPr>
          <a:xfrm>
            <a:off x="6924427" y="1578075"/>
            <a:ext cx="3108341" cy="42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0579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/>
          <p:cNvSpPr txBox="1">
            <a:spLocks noGrp="1"/>
          </p:cNvSpPr>
          <p:nvPr>
            <p:ph type="title"/>
          </p:nvPr>
        </p:nvSpPr>
        <p:spPr>
          <a:xfrm>
            <a:off x="1121676" y="627564"/>
            <a:ext cx="7474171" cy="132556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Urban Improvement</a:t>
            </a:r>
            <a:endParaRPr dirty="0"/>
          </a:p>
        </p:txBody>
      </p:sp>
      <p:sp>
        <p:nvSpPr>
          <p:cNvPr id="111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009386" y="1878812"/>
            <a:ext cx="6928114" cy="46601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400"/>
            </a:pPr>
            <a:r>
              <a:rPr lang="en-GB" sz="2400" dirty="0"/>
              <a:t>Hout Bay common</a:t>
            </a:r>
          </a:p>
          <a:p>
            <a:pPr lvl="1">
              <a:defRPr sz="2400"/>
            </a:pPr>
            <a:r>
              <a:rPr lang="en-GB" sz="2400" dirty="0"/>
              <a:t>Scout Hall</a:t>
            </a:r>
          </a:p>
          <a:p>
            <a:pPr lvl="1">
              <a:defRPr sz="2400"/>
            </a:pPr>
            <a:r>
              <a:rPr lang="en-GB" sz="2400" dirty="0"/>
              <a:t>Repairs to bandstand</a:t>
            </a:r>
          </a:p>
          <a:p>
            <a:pPr lvl="1">
              <a:defRPr sz="2400"/>
            </a:pPr>
            <a:r>
              <a:rPr lang="en-GB" sz="2400" dirty="0"/>
              <a:t>Maintain &amp; repair park equipment</a:t>
            </a:r>
          </a:p>
          <a:p>
            <a:pPr lvl="1">
              <a:defRPr sz="2400"/>
            </a:pPr>
            <a:r>
              <a:rPr lang="en-GB" sz="2400" dirty="0"/>
              <a:t>Repairs to paved areas</a:t>
            </a:r>
          </a:p>
          <a:p>
            <a:pPr>
              <a:defRPr sz="2400"/>
            </a:pPr>
            <a:r>
              <a:rPr lang="en-GB" sz="2400" dirty="0"/>
              <a:t>Pathways &amp; step off points</a:t>
            </a:r>
          </a:p>
          <a:p>
            <a:pPr>
              <a:defRPr sz="2400"/>
            </a:pPr>
            <a:r>
              <a:rPr lang="en-GB" sz="2400" dirty="0"/>
              <a:t>Follow up on C3 requests with CCT</a:t>
            </a:r>
          </a:p>
          <a:p>
            <a:pPr>
              <a:defRPr sz="2400"/>
            </a:pPr>
            <a:r>
              <a:rPr lang="en-GB" sz="2400" dirty="0"/>
              <a:t>Installation of and repairs to traffic roadside mirrors</a:t>
            </a:r>
          </a:p>
          <a:p>
            <a:pPr marL="457200" lvl="1" indent="0">
              <a:buNone/>
              <a:defRPr sz="2400"/>
            </a:pPr>
            <a:endParaRPr lang="en-GB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CE98AF-E368-A046-BB94-2FFF369CF97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3" name="Picture 3" descr="Picture 3">
            <a:extLst>
              <a:ext uri="{FF2B5EF4-FFF2-40B4-BE49-F238E27FC236}">
                <a16:creationId xmlns:a16="http://schemas.microsoft.com/office/drawing/2014/main" id="{CCC240AA-5A2B-2CAC-F693-C14A4292C6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1" r="1" b="6"/>
          <a:stretch>
            <a:fillRect/>
          </a:stretch>
        </p:blipFill>
        <p:spPr>
          <a:xfrm>
            <a:off x="10042469" y="240808"/>
            <a:ext cx="1912541" cy="1909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2" y="0"/>
                </a:moveTo>
                <a:cubicBezTo>
                  <a:pt x="4838" y="0"/>
                  <a:pt x="0" y="4837"/>
                  <a:pt x="0" y="10802"/>
                </a:cubicBezTo>
                <a:cubicBezTo>
                  <a:pt x="0" y="16767"/>
                  <a:pt x="4838" y="21600"/>
                  <a:pt x="10802" y="21600"/>
                </a:cubicBezTo>
                <a:cubicBezTo>
                  <a:pt x="16767" y="21600"/>
                  <a:pt x="21600" y="16767"/>
                  <a:pt x="21600" y="10802"/>
                </a:cubicBezTo>
                <a:cubicBezTo>
                  <a:pt x="21600" y="4837"/>
                  <a:pt x="16767" y="0"/>
                  <a:pt x="10802" y="0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6620484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9A195-DCFB-99A4-E107-7D7993FF7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>
            <a:extLst>
              <a:ext uri="{FF2B5EF4-FFF2-40B4-BE49-F238E27FC236}">
                <a16:creationId xmlns:a16="http://schemas.microsoft.com/office/drawing/2014/main" id="{FCAF42E1-BB37-73F8-A7E8-AB3ACB37FD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1676" y="627564"/>
            <a:ext cx="7474171" cy="132556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Proposed Community Day Clinic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223269-7F84-1335-8C15-C43CE9F2369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3" name="Picture 3" descr="Picture 3">
            <a:extLst>
              <a:ext uri="{FF2B5EF4-FFF2-40B4-BE49-F238E27FC236}">
                <a16:creationId xmlns:a16="http://schemas.microsoft.com/office/drawing/2014/main" id="{3D1C042C-45E3-90C5-D3FE-6957A4057F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1" r="1" b="6"/>
          <a:stretch>
            <a:fillRect/>
          </a:stretch>
        </p:blipFill>
        <p:spPr>
          <a:xfrm>
            <a:off x="10042469" y="240808"/>
            <a:ext cx="1912541" cy="1909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2" y="0"/>
                </a:moveTo>
                <a:cubicBezTo>
                  <a:pt x="4838" y="0"/>
                  <a:pt x="0" y="4837"/>
                  <a:pt x="0" y="10802"/>
                </a:cubicBezTo>
                <a:cubicBezTo>
                  <a:pt x="0" y="16767"/>
                  <a:pt x="4838" y="21600"/>
                  <a:pt x="10802" y="21600"/>
                </a:cubicBezTo>
                <a:cubicBezTo>
                  <a:pt x="16767" y="21600"/>
                  <a:pt x="21600" y="16767"/>
                  <a:pt x="21600" y="10802"/>
                </a:cubicBezTo>
                <a:cubicBezTo>
                  <a:pt x="21600" y="4837"/>
                  <a:pt x="16767" y="0"/>
                  <a:pt x="1080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215EB1-459B-C465-D762-DF1C693CF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5614"/>
            <a:ext cx="10281123" cy="688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6448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/>
          <p:cNvSpPr txBox="1">
            <a:spLocks noGrp="1"/>
          </p:cNvSpPr>
          <p:nvPr>
            <p:ph type="title"/>
          </p:nvPr>
        </p:nvSpPr>
        <p:spPr>
          <a:xfrm>
            <a:off x="1136428" y="627564"/>
            <a:ext cx="7474171" cy="132556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Social Responsibility</a:t>
            </a:r>
            <a:endParaRPr dirty="0"/>
          </a:p>
        </p:txBody>
      </p:sp>
      <p:sp>
        <p:nvSpPr>
          <p:cNvPr id="111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943328" y="2514600"/>
            <a:ext cx="7860369" cy="4591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400"/>
            </a:pPr>
            <a:r>
              <a:rPr lang="en-GB" sz="2400" dirty="0" err="1"/>
              <a:t>Hout</a:t>
            </a:r>
            <a:r>
              <a:rPr lang="en-GB" sz="2400" dirty="0"/>
              <a:t> Bay Volunteer Emergency Medical Service (HBVEMS) </a:t>
            </a:r>
          </a:p>
          <a:p>
            <a:pPr>
              <a:defRPr sz="2400"/>
            </a:pPr>
            <a:r>
              <a:rPr lang="en-GB" sz="2400" dirty="0"/>
              <a:t>First Aid Training Courses</a:t>
            </a:r>
          </a:p>
          <a:p>
            <a:pPr>
              <a:defRPr sz="2400"/>
            </a:pPr>
            <a:r>
              <a:rPr lang="en-GB" sz="2400" dirty="0"/>
              <a:t>Hout Bay Museum Hall Revamp phase 2</a:t>
            </a:r>
          </a:p>
          <a:p>
            <a:pPr>
              <a:defRPr sz="2400"/>
            </a:pPr>
            <a:r>
              <a:rPr lang="en-GB" sz="2400" dirty="0"/>
              <a:t>Reading programme at Denis Goldberg House of Hope</a:t>
            </a:r>
          </a:p>
          <a:p>
            <a:pPr>
              <a:defRPr sz="2400"/>
            </a:pPr>
            <a:r>
              <a:rPr lang="en-GB" sz="2400" dirty="0"/>
              <a:t>Bright Start Education Support Programme</a:t>
            </a:r>
          </a:p>
          <a:p>
            <a:pPr>
              <a:defRPr sz="2400"/>
            </a:pPr>
            <a:r>
              <a:rPr lang="en-GB" sz="2400" dirty="0"/>
              <a:t>Smaller once-off donations</a:t>
            </a:r>
          </a:p>
          <a:p>
            <a:pPr>
              <a:defRPr sz="2400"/>
            </a:pPr>
            <a:endParaRPr lang="en-GB" sz="2400" dirty="0"/>
          </a:p>
          <a:p>
            <a:pPr>
              <a:defRPr sz="2400"/>
            </a:pPr>
            <a:endParaRPr lang="en-GB" sz="2400" dirty="0"/>
          </a:p>
          <a:p>
            <a:pPr>
              <a:defRPr sz="2400"/>
            </a:pPr>
            <a:endParaRPr lang="en-GB" sz="2400" dirty="0"/>
          </a:p>
          <a:p>
            <a:pPr>
              <a:defRPr sz="2400"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CE98AF-E368-A046-BB94-2FFF369CF97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GB" smtClean="0"/>
              <a:pPr/>
              <a:t>19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AF38E5-F4EE-54B6-AA50-8CA2F150E9E7}"/>
              </a:ext>
            </a:extLst>
          </p:cNvPr>
          <p:cNvGrpSpPr/>
          <p:nvPr/>
        </p:nvGrpSpPr>
        <p:grpSpPr>
          <a:xfrm>
            <a:off x="9927125" y="125467"/>
            <a:ext cx="2140174" cy="2140174"/>
            <a:chOff x="8915399" y="2358912"/>
            <a:chExt cx="2140174" cy="2140174"/>
          </a:xfrm>
        </p:grpSpPr>
        <p:sp>
          <p:nvSpPr>
            <p:cNvPr id="4" name="Oval 10">
              <a:extLst>
                <a:ext uri="{FF2B5EF4-FFF2-40B4-BE49-F238E27FC236}">
                  <a16:creationId xmlns:a16="http://schemas.microsoft.com/office/drawing/2014/main" id="{D62BDC11-FA5E-6AB5-1957-4D802A1EFCB2}"/>
                </a:ext>
              </a:extLst>
            </p:cNvPr>
            <p:cNvSpPr/>
            <p:nvPr/>
          </p:nvSpPr>
          <p:spPr>
            <a:xfrm>
              <a:off x="8915399" y="2358912"/>
              <a:ext cx="2140174" cy="2140174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7BC7BD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" name="Picture 3" descr="Picture 3">
              <a:extLst>
                <a:ext uri="{FF2B5EF4-FFF2-40B4-BE49-F238E27FC236}">
                  <a16:creationId xmlns:a16="http://schemas.microsoft.com/office/drawing/2014/main" id="{F013BD25-3EC9-714F-78FA-772FFE7AE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61" r="1" b="6"/>
            <a:stretch>
              <a:fillRect/>
            </a:stretch>
          </p:blipFill>
          <p:spPr>
            <a:xfrm>
              <a:off x="9030743" y="2474253"/>
              <a:ext cx="1912541" cy="190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2" y="0"/>
                  </a:moveTo>
                  <a:cubicBezTo>
                    <a:pt x="4838" y="0"/>
                    <a:pt x="0" y="4837"/>
                    <a:pt x="0" y="10802"/>
                  </a:cubicBezTo>
                  <a:cubicBezTo>
                    <a:pt x="0" y="16767"/>
                    <a:pt x="4838" y="21600"/>
                    <a:pt x="10802" y="21600"/>
                  </a:cubicBezTo>
                  <a:cubicBezTo>
                    <a:pt x="16767" y="21600"/>
                    <a:pt x="21600" y="16767"/>
                    <a:pt x="21600" y="10802"/>
                  </a:cubicBezTo>
                  <a:cubicBezTo>
                    <a:pt x="21600" y="4837"/>
                    <a:pt x="16767" y="0"/>
                    <a:pt x="10802" y="0"/>
                  </a:cubicBezTo>
                  <a:close/>
                </a:path>
              </a:pathLst>
            </a:cu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384026156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/>
          <p:cNvSpPr txBox="1">
            <a:spLocks noGrp="1"/>
          </p:cNvSpPr>
          <p:nvPr>
            <p:ph type="title"/>
          </p:nvPr>
        </p:nvSpPr>
        <p:spPr>
          <a:xfrm>
            <a:off x="839787" y="630622"/>
            <a:ext cx="3932239" cy="620110"/>
          </a:xfrm>
          <a:prstGeom prst="rect">
            <a:avLst/>
          </a:prstGeom>
        </p:spPr>
        <p:txBody>
          <a:bodyPr/>
          <a:lstStyle/>
          <a:p>
            <a:r>
              <a:rPr dirty="0"/>
              <a:t>Agenda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A1E41-2559-ECE2-515D-B0CDA6B7C0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7" y="1412397"/>
            <a:ext cx="4558123" cy="5250668"/>
          </a:xfrm>
        </p:spPr>
        <p:txBody>
          <a:bodyPr>
            <a:normAutofit fontScale="25000" lnSpcReduction="20000"/>
          </a:bodyPr>
          <a:lstStyle/>
          <a:p>
            <a:pPr hangingPunct="0">
              <a:lnSpc>
                <a:spcPct val="110000"/>
              </a:lnSpc>
              <a:defRPr sz="2400"/>
            </a:pPr>
            <a:r>
              <a:rPr lang="en-GB" sz="9200" dirty="0"/>
              <a:t>Registration </a:t>
            </a:r>
          </a:p>
          <a:p>
            <a:pPr hangingPunct="0">
              <a:lnSpc>
                <a:spcPct val="110000"/>
              </a:lnSpc>
              <a:defRPr sz="2400"/>
            </a:pPr>
            <a:r>
              <a:rPr lang="en-GB" sz="9200" dirty="0"/>
              <a:t>Welcome &amp; Apologies</a:t>
            </a:r>
          </a:p>
          <a:p>
            <a:pPr hangingPunct="0">
              <a:lnSpc>
                <a:spcPct val="110000"/>
              </a:lnSpc>
              <a:defRPr sz="2400"/>
            </a:pPr>
            <a:r>
              <a:rPr lang="en-GB" sz="9200" dirty="0"/>
              <a:t>Membership: </a:t>
            </a:r>
          </a:p>
          <a:p>
            <a:pPr lvl="1" hangingPunct="0">
              <a:lnSpc>
                <a:spcPct val="110000"/>
              </a:lnSpc>
              <a:defRPr sz="2400"/>
            </a:pPr>
            <a:r>
              <a:rPr lang="en-GB" sz="8400" dirty="0"/>
              <a:t>Resignations </a:t>
            </a:r>
          </a:p>
          <a:p>
            <a:pPr lvl="1" hangingPunct="0">
              <a:lnSpc>
                <a:spcPct val="110000"/>
              </a:lnSpc>
              <a:defRPr sz="2400"/>
            </a:pPr>
            <a:r>
              <a:rPr lang="en-GB" sz="8400" dirty="0"/>
              <a:t>New Members</a:t>
            </a:r>
          </a:p>
          <a:p>
            <a:pPr hangingPunct="0">
              <a:lnSpc>
                <a:spcPct val="110000"/>
              </a:lnSpc>
              <a:defRPr sz="2400"/>
            </a:pPr>
            <a:r>
              <a:rPr lang="en-GB" sz="9200" dirty="0"/>
              <a:t>Quorum to constitute a meeting</a:t>
            </a:r>
          </a:p>
          <a:p>
            <a:pPr hangingPunct="0">
              <a:lnSpc>
                <a:spcPct val="110000"/>
              </a:lnSpc>
              <a:defRPr sz="2400"/>
            </a:pPr>
            <a:r>
              <a:rPr lang="en-GB" sz="9200" dirty="0"/>
              <a:t>Previous AGM minutes</a:t>
            </a:r>
          </a:p>
          <a:p>
            <a:pPr hangingPunct="0">
              <a:lnSpc>
                <a:spcPct val="110000"/>
              </a:lnSpc>
              <a:defRPr sz="2400"/>
            </a:pPr>
            <a:r>
              <a:rPr lang="en-GB" sz="9200" dirty="0"/>
              <a:t>Chairman’s Report </a:t>
            </a:r>
          </a:p>
          <a:p>
            <a:pPr hangingPunct="0">
              <a:lnSpc>
                <a:spcPct val="110000"/>
              </a:lnSpc>
              <a:defRPr sz="2400"/>
            </a:pPr>
            <a:r>
              <a:rPr kumimoji="0" lang="en-GB" sz="9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Feedback on operations 2023/24</a:t>
            </a:r>
          </a:p>
          <a:p>
            <a:pPr hangingPunct="0">
              <a:lnSpc>
                <a:spcPct val="110000"/>
              </a:lnSpc>
              <a:defRPr sz="2400"/>
            </a:pPr>
            <a:r>
              <a:rPr lang="en-GB" sz="9600" dirty="0">
                <a:latin typeface="Calibri"/>
                <a:cs typeface="Calibri"/>
              </a:rPr>
              <a:t>Approval of Annual Report 2023/24</a:t>
            </a:r>
          </a:p>
          <a:p>
            <a:pPr hangingPunct="0">
              <a:lnSpc>
                <a:spcPct val="110000"/>
              </a:lnSpc>
              <a:defRPr sz="2400"/>
            </a:pPr>
            <a:r>
              <a:rPr kumimoji="0" lang="en-GB" sz="9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Notin</a:t>
            </a:r>
            <a:r>
              <a:rPr lang="en-GB" sz="9600" dirty="0">
                <a:latin typeface="Calibri"/>
                <a:cs typeface="Calibri"/>
              </a:rPr>
              <a:t>g of AFS 2023/24</a:t>
            </a:r>
            <a:endParaRPr kumimoji="0" lang="en-GB" sz="9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hangingPunct="0">
              <a:lnSpc>
                <a:spcPct val="110000"/>
              </a:lnSpc>
              <a:defRPr sz="2400"/>
            </a:pPr>
            <a:endParaRPr lang="en-GB" sz="9200" dirty="0"/>
          </a:p>
          <a:p>
            <a:pPr>
              <a:defRPr sz="2400"/>
            </a:pPr>
            <a:endParaRPr lang="en-GB" sz="8800" dirty="0"/>
          </a:p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CE98AF-E368-A046-BB94-2FFF369CF97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A0E7B7-EBB0-8D4D-ED54-1BA81134DE87}"/>
              </a:ext>
            </a:extLst>
          </p:cNvPr>
          <p:cNvSpPr txBox="1"/>
          <p:nvPr/>
        </p:nvSpPr>
        <p:spPr>
          <a:xfrm>
            <a:off x="5397910" y="2539817"/>
            <a:ext cx="5848159" cy="3954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/>
            </a:pP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Approval of extension of the CID term and new Business Plan for 2025-2030, including approval of 2025/26 annual budget, surplus utilisation &amp; implementation plan</a:t>
            </a:r>
          </a:p>
          <a:p>
            <a:pPr marL="228600" marR="0" lvl="0" indent="-228600" algn="l" defTabSz="914400" rtl="0" eaLnBrk="1" fontAlgn="auto" latinLnBrk="0" hangingPunc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/>
            </a:pPr>
            <a:r>
              <a:rPr lang="en-GB" sz="2300" dirty="0">
                <a:latin typeface="Calibri"/>
                <a:cs typeface="Calibri"/>
              </a:rPr>
              <a:t>Surplus utilisation</a:t>
            </a:r>
            <a:endParaRPr kumimoji="0" lang="en-GB" sz="2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228600" lvl="0" indent="-228600" eaLnBrk="1" fontAlgn="auto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/>
            </a:pPr>
            <a:r>
              <a:rPr lang="en-GB" sz="2300" dirty="0"/>
              <a:t>Appointment of a Registered Auditor</a:t>
            </a:r>
          </a:p>
          <a:p>
            <a:pPr marL="228600" lvl="0" indent="-228600" eaLnBrk="1" fontAlgn="auto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/>
            </a:pPr>
            <a:r>
              <a:rPr lang="en-GB" sz="2300" dirty="0"/>
              <a:t>Confirmation of Company Secretary</a:t>
            </a:r>
          </a:p>
          <a:p>
            <a:pPr marL="228600" lvl="0" indent="-228600" eaLnBrk="1" fontAlgn="auto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/>
            </a:pPr>
            <a:r>
              <a:rPr lang="en-GB" sz="2300" dirty="0"/>
              <a:t>Election of Board Members</a:t>
            </a:r>
          </a:p>
          <a:p>
            <a:pPr marL="228600" lvl="0" indent="-228600" eaLnBrk="1" fontAlgn="auto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/>
            </a:pPr>
            <a:r>
              <a:rPr lang="en-GB" sz="2300" dirty="0"/>
              <a:t>Q &amp; 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9D444B-FD8B-E240-EB15-37D3D58BD5EB}"/>
              </a:ext>
            </a:extLst>
          </p:cNvPr>
          <p:cNvGrpSpPr/>
          <p:nvPr/>
        </p:nvGrpSpPr>
        <p:grpSpPr>
          <a:xfrm>
            <a:off x="9927125" y="194935"/>
            <a:ext cx="2140174" cy="2140174"/>
            <a:chOff x="8915399" y="2358912"/>
            <a:chExt cx="2140174" cy="2140174"/>
          </a:xfrm>
        </p:grpSpPr>
        <p:sp>
          <p:nvSpPr>
            <p:cNvPr id="4" name="Oval 10">
              <a:extLst>
                <a:ext uri="{FF2B5EF4-FFF2-40B4-BE49-F238E27FC236}">
                  <a16:creationId xmlns:a16="http://schemas.microsoft.com/office/drawing/2014/main" id="{3D4EC883-76E7-06CE-86A8-4C49A0B79F93}"/>
                </a:ext>
              </a:extLst>
            </p:cNvPr>
            <p:cNvSpPr/>
            <p:nvPr/>
          </p:nvSpPr>
          <p:spPr>
            <a:xfrm>
              <a:off x="8915399" y="2358912"/>
              <a:ext cx="2140174" cy="2140174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7BC7BD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" name="Picture 3" descr="Picture 3">
              <a:extLst>
                <a:ext uri="{FF2B5EF4-FFF2-40B4-BE49-F238E27FC236}">
                  <a16:creationId xmlns:a16="http://schemas.microsoft.com/office/drawing/2014/main" id="{F7C8F27D-8F27-CD20-118F-7657434EA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61" r="1" b="6"/>
            <a:stretch>
              <a:fillRect/>
            </a:stretch>
          </p:blipFill>
          <p:spPr>
            <a:xfrm>
              <a:off x="9030743" y="2474253"/>
              <a:ext cx="1912541" cy="190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2" y="0"/>
                  </a:moveTo>
                  <a:cubicBezTo>
                    <a:pt x="4838" y="0"/>
                    <a:pt x="0" y="4837"/>
                    <a:pt x="0" y="10802"/>
                  </a:cubicBezTo>
                  <a:cubicBezTo>
                    <a:pt x="0" y="16767"/>
                    <a:pt x="4838" y="21600"/>
                    <a:pt x="10802" y="21600"/>
                  </a:cubicBezTo>
                  <a:cubicBezTo>
                    <a:pt x="16767" y="21600"/>
                    <a:pt x="21600" y="16767"/>
                    <a:pt x="21600" y="10802"/>
                  </a:cubicBezTo>
                  <a:cubicBezTo>
                    <a:pt x="21600" y="4837"/>
                    <a:pt x="16767" y="0"/>
                    <a:pt x="10802" y="0"/>
                  </a:cubicBezTo>
                  <a:close/>
                </a:path>
              </a:pathLst>
            </a:cu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25807652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/>
          <p:cNvSpPr txBox="1">
            <a:spLocks noGrp="1"/>
          </p:cNvSpPr>
          <p:nvPr>
            <p:ph type="title"/>
          </p:nvPr>
        </p:nvSpPr>
        <p:spPr>
          <a:xfrm>
            <a:off x="1136428" y="627564"/>
            <a:ext cx="7474171" cy="132556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Communications</a:t>
            </a:r>
            <a:endParaRPr dirty="0"/>
          </a:p>
        </p:txBody>
      </p:sp>
      <p:sp>
        <p:nvSpPr>
          <p:cNvPr id="111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024139" y="1878812"/>
            <a:ext cx="7474170" cy="46601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400"/>
            </a:pPr>
            <a:r>
              <a:rPr lang="en-GB" sz="2400" dirty="0"/>
              <a:t>Regular newsletters</a:t>
            </a:r>
          </a:p>
          <a:p>
            <a:pPr>
              <a:defRPr sz="2400"/>
            </a:pPr>
            <a:r>
              <a:rPr lang="en-GB" sz="2400" dirty="0"/>
              <a:t>Dedicated WhatsApp groups</a:t>
            </a:r>
          </a:p>
          <a:p>
            <a:pPr>
              <a:defRPr sz="2400"/>
            </a:pPr>
            <a:r>
              <a:rPr lang="en-GB" sz="2400" dirty="0"/>
              <a:t>Facebook page</a:t>
            </a:r>
          </a:p>
          <a:p>
            <a:pPr>
              <a:defRPr sz="2400"/>
            </a:pPr>
            <a:r>
              <a:rPr lang="en-GB" sz="2400" dirty="0"/>
              <a:t>Website regularly updated</a:t>
            </a:r>
          </a:p>
          <a:p>
            <a:pPr lvl="1">
              <a:defRPr sz="2400"/>
            </a:pPr>
            <a:r>
              <a:rPr lang="en-GB" sz="2000" dirty="0"/>
              <a:t>Comprehensive information resource</a:t>
            </a:r>
          </a:p>
          <a:p>
            <a:pPr lvl="1">
              <a:defRPr sz="2400"/>
            </a:pPr>
            <a:r>
              <a:rPr lang="en-GB" sz="2000" dirty="0"/>
              <a:t>Useful contacts page</a:t>
            </a:r>
          </a:p>
          <a:p>
            <a:pPr>
              <a:defRPr sz="2400"/>
            </a:pPr>
            <a:endParaRPr lang="en-GB" sz="2400" dirty="0"/>
          </a:p>
          <a:p>
            <a:pPr>
              <a:defRPr sz="2400"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CE98AF-E368-A046-BB94-2FFF369CF97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GB" smtClean="0"/>
              <a:pPr/>
              <a:t>20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CED30E-27AE-023E-9F0A-17A786B22CA9}"/>
              </a:ext>
            </a:extLst>
          </p:cNvPr>
          <p:cNvGrpSpPr/>
          <p:nvPr/>
        </p:nvGrpSpPr>
        <p:grpSpPr>
          <a:xfrm>
            <a:off x="9927125" y="125467"/>
            <a:ext cx="2140174" cy="2140174"/>
            <a:chOff x="8915399" y="2358912"/>
            <a:chExt cx="2140174" cy="2140174"/>
          </a:xfrm>
        </p:grpSpPr>
        <p:sp>
          <p:nvSpPr>
            <p:cNvPr id="4" name="Oval 10">
              <a:extLst>
                <a:ext uri="{FF2B5EF4-FFF2-40B4-BE49-F238E27FC236}">
                  <a16:creationId xmlns:a16="http://schemas.microsoft.com/office/drawing/2014/main" id="{ABA85AE1-7551-7319-F6C3-6F6716191ACF}"/>
                </a:ext>
              </a:extLst>
            </p:cNvPr>
            <p:cNvSpPr/>
            <p:nvPr/>
          </p:nvSpPr>
          <p:spPr>
            <a:xfrm>
              <a:off x="8915399" y="2358912"/>
              <a:ext cx="2140174" cy="2140174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7BC7BD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" name="Picture 3" descr="Picture 3">
              <a:extLst>
                <a:ext uri="{FF2B5EF4-FFF2-40B4-BE49-F238E27FC236}">
                  <a16:creationId xmlns:a16="http://schemas.microsoft.com/office/drawing/2014/main" id="{4D4B8408-826D-872F-38F6-606E769E0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61" r="1" b="6"/>
            <a:stretch>
              <a:fillRect/>
            </a:stretch>
          </p:blipFill>
          <p:spPr>
            <a:xfrm>
              <a:off x="9030743" y="2474253"/>
              <a:ext cx="1912541" cy="190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2" y="0"/>
                  </a:moveTo>
                  <a:cubicBezTo>
                    <a:pt x="4838" y="0"/>
                    <a:pt x="0" y="4837"/>
                    <a:pt x="0" y="10802"/>
                  </a:cubicBezTo>
                  <a:cubicBezTo>
                    <a:pt x="0" y="16767"/>
                    <a:pt x="4838" y="21600"/>
                    <a:pt x="10802" y="21600"/>
                  </a:cubicBezTo>
                  <a:cubicBezTo>
                    <a:pt x="16767" y="21600"/>
                    <a:pt x="21600" y="16767"/>
                    <a:pt x="21600" y="10802"/>
                  </a:cubicBezTo>
                  <a:cubicBezTo>
                    <a:pt x="21600" y="4837"/>
                    <a:pt x="16767" y="0"/>
                    <a:pt x="10802" y="0"/>
                  </a:cubicBezTo>
                  <a:close/>
                </a:path>
              </a:pathLst>
            </a:cu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95171547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/>
          <p:cNvSpPr txBox="1">
            <a:spLocks noGrp="1"/>
          </p:cNvSpPr>
          <p:nvPr>
            <p:ph type="title"/>
          </p:nvPr>
        </p:nvSpPr>
        <p:spPr>
          <a:xfrm>
            <a:off x="1136428" y="627564"/>
            <a:ext cx="7474171" cy="132556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Finance</a:t>
            </a:r>
            <a:endParaRPr dirty="0"/>
          </a:p>
        </p:txBody>
      </p:sp>
      <p:sp>
        <p:nvSpPr>
          <p:cNvPr id="111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024139" y="1953128"/>
            <a:ext cx="8888238" cy="458578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400"/>
            </a:pPr>
            <a:r>
              <a:rPr lang="en-GB" dirty="0"/>
              <a:t>Audited Financial Statements 2023-24 published on website</a:t>
            </a:r>
          </a:p>
          <a:p>
            <a:pPr>
              <a:defRPr sz="2400"/>
            </a:pPr>
            <a:r>
              <a:rPr lang="en-GB" dirty="0"/>
              <a:t>Headline figures</a:t>
            </a:r>
          </a:p>
          <a:p>
            <a:pPr>
              <a:defRPr sz="2400"/>
            </a:pPr>
            <a:r>
              <a:rPr lang="en-GB" dirty="0"/>
              <a:t>Core business</a:t>
            </a:r>
          </a:p>
          <a:p>
            <a:pPr>
              <a:defRPr sz="2400"/>
            </a:pPr>
            <a:r>
              <a:rPr lang="en-GB" dirty="0"/>
              <a:t>Surplus analysis</a:t>
            </a:r>
          </a:p>
          <a:p>
            <a:pPr>
              <a:defRPr sz="2400"/>
            </a:pPr>
            <a:r>
              <a:rPr lang="en-GB" dirty="0"/>
              <a:t>Potential surplus usage</a:t>
            </a:r>
          </a:p>
          <a:p>
            <a:pPr>
              <a:defRPr sz="2400"/>
            </a:pPr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5 Year Term</a:t>
            </a:r>
          </a:p>
          <a:p>
            <a:pPr>
              <a:defRPr sz="2400"/>
            </a:pPr>
            <a:endParaRPr lang="en-GB" dirty="0"/>
          </a:p>
          <a:p>
            <a:pPr>
              <a:defRPr sz="2400"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CE98AF-E368-A046-BB94-2FFF369CF97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GB" smtClean="0"/>
              <a:pPr/>
              <a:t>21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52B047-A0A3-2F75-33D5-8D79C097D9A2}"/>
              </a:ext>
            </a:extLst>
          </p:cNvPr>
          <p:cNvGrpSpPr/>
          <p:nvPr/>
        </p:nvGrpSpPr>
        <p:grpSpPr>
          <a:xfrm>
            <a:off x="9927125" y="125467"/>
            <a:ext cx="2140174" cy="2140174"/>
            <a:chOff x="8915399" y="2358912"/>
            <a:chExt cx="2140174" cy="2140174"/>
          </a:xfrm>
        </p:grpSpPr>
        <p:sp>
          <p:nvSpPr>
            <p:cNvPr id="4" name="Oval 10">
              <a:extLst>
                <a:ext uri="{FF2B5EF4-FFF2-40B4-BE49-F238E27FC236}">
                  <a16:creationId xmlns:a16="http://schemas.microsoft.com/office/drawing/2014/main" id="{A728072D-B780-87D4-9D2F-811340632FDB}"/>
                </a:ext>
              </a:extLst>
            </p:cNvPr>
            <p:cNvSpPr/>
            <p:nvPr/>
          </p:nvSpPr>
          <p:spPr>
            <a:xfrm>
              <a:off x="8915399" y="2358912"/>
              <a:ext cx="2140174" cy="2140174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7BC7BD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" name="Picture 3" descr="Picture 3">
              <a:extLst>
                <a:ext uri="{FF2B5EF4-FFF2-40B4-BE49-F238E27FC236}">
                  <a16:creationId xmlns:a16="http://schemas.microsoft.com/office/drawing/2014/main" id="{1622D24E-864C-34E5-1925-3952A4DCC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61" r="1" b="6"/>
            <a:stretch>
              <a:fillRect/>
            </a:stretch>
          </p:blipFill>
          <p:spPr>
            <a:xfrm>
              <a:off x="9030743" y="2474253"/>
              <a:ext cx="1912541" cy="190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2" y="0"/>
                  </a:moveTo>
                  <a:cubicBezTo>
                    <a:pt x="4838" y="0"/>
                    <a:pt x="0" y="4837"/>
                    <a:pt x="0" y="10802"/>
                  </a:cubicBezTo>
                  <a:cubicBezTo>
                    <a:pt x="0" y="16767"/>
                    <a:pt x="4838" y="21600"/>
                    <a:pt x="10802" y="21600"/>
                  </a:cubicBezTo>
                  <a:cubicBezTo>
                    <a:pt x="16767" y="21600"/>
                    <a:pt x="21600" y="16767"/>
                    <a:pt x="21600" y="10802"/>
                  </a:cubicBezTo>
                  <a:cubicBezTo>
                    <a:pt x="21600" y="4837"/>
                    <a:pt x="16767" y="0"/>
                    <a:pt x="10802" y="0"/>
                  </a:cubicBezTo>
                  <a:close/>
                </a:path>
              </a:pathLst>
            </a:cu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412206648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131AF-9D13-E713-5755-4C5B4F77D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>
            <a:extLst>
              <a:ext uri="{FF2B5EF4-FFF2-40B4-BE49-F238E27FC236}">
                <a16:creationId xmlns:a16="http://schemas.microsoft.com/office/drawing/2014/main" id="{B30B8551-7F57-A3A8-7798-8FEEA28AC1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6428" y="627563"/>
            <a:ext cx="7474171" cy="22627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Financial 2023/24:</a:t>
            </a:r>
            <a:br>
              <a:rPr lang="en-GB" dirty="0"/>
            </a:br>
            <a:br>
              <a:rPr lang="en-GB" dirty="0"/>
            </a:br>
            <a:r>
              <a:rPr lang="en-GB" dirty="0"/>
              <a:t>Headline numbers</a:t>
            </a:r>
            <a:endParaRPr dirty="0"/>
          </a:p>
        </p:txBody>
      </p: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F0F41A4D-DE1B-3935-23E5-78742595C79E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024139" y="1953128"/>
            <a:ext cx="8888238" cy="458578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>
              <a:buNone/>
              <a:defRPr sz="2400"/>
            </a:pPr>
            <a:endParaRPr lang="en-GB" dirty="0"/>
          </a:p>
          <a:p>
            <a:pPr>
              <a:defRPr sz="2400"/>
            </a:pPr>
            <a:endParaRPr lang="en-GB" dirty="0"/>
          </a:p>
          <a:p>
            <a:pPr>
              <a:defRPr sz="2400"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095B04-4431-765F-86DC-C44C479F00C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GB" smtClean="0"/>
              <a:pPr/>
              <a:t>22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C7EE9F-B14F-337E-8948-7AF493C2EAD7}"/>
              </a:ext>
            </a:extLst>
          </p:cNvPr>
          <p:cNvGrpSpPr/>
          <p:nvPr/>
        </p:nvGrpSpPr>
        <p:grpSpPr>
          <a:xfrm>
            <a:off x="9927125" y="125467"/>
            <a:ext cx="2140174" cy="2140174"/>
            <a:chOff x="8915399" y="2358912"/>
            <a:chExt cx="2140174" cy="2140174"/>
          </a:xfrm>
        </p:grpSpPr>
        <p:sp>
          <p:nvSpPr>
            <p:cNvPr id="4" name="Oval 10">
              <a:extLst>
                <a:ext uri="{FF2B5EF4-FFF2-40B4-BE49-F238E27FC236}">
                  <a16:creationId xmlns:a16="http://schemas.microsoft.com/office/drawing/2014/main" id="{32F52B2C-9832-719A-516F-BDB2025A1AA8}"/>
                </a:ext>
              </a:extLst>
            </p:cNvPr>
            <p:cNvSpPr/>
            <p:nvPr/>
          </p:nvSpPr>
          <p:spPr>
            <a:xfrm>
              <a:off x="8915399" y="2358912"/>
              <a:ext cx="2140174" cy="2140174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7BC7BD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" name="Picture 3" descr="Picture 3">
              <a:extLst>
                <a:ext uri="{FF2B5EF4-FFF2-40B4-BE49-F238E27FC236}">
                  <a16:creationId xmlns:a16="http://schemas.microsoft.com/office/drawing/2014/main" id="{2C5CD03C-1198-F3E4-357D-F08CC5936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61" r="1" b="6"/>
            <a:stretch>
              <a:fillRect/>
            </a:stretch>
          </p:blipFill>
          <p:spPr>
            <a:xfrm>
              <a:off x="9030743" y="2474253"/>
              <a:ext cx="1912541" cy="190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2" y="0"/>
                  </a:moveTo>
                  <a:cubicBezTo>
                    <a:pt x="4838" y="0"/>
                    <a:pt x="0" y="4837"/>
                    <a:pt x="0" y="10802"/>
                  </a:cubicBezTo>
                  <a:cubicBezTo>
                    <a:pt x="0" y="16767"/>
                    <a:pt x="4838" y="21600"/>
                    <a:pt x="10802" y="21600"/>
                  </a:cubicBezTo>
                  <a:cubicBezTo>
                    <a:pt x="16767" y="21600"/>
                    <a:pt x="21600" y="16767"/>
                    <a:pt x="21600" y="10802"/>
                  </a:cubicBezTo>
                  <a:cubicBezTo>
                    <a:pt x="21600" y="4837"/>
                    <a:pt x="16767" y="0"/>
                    <a:pt x="10802" y="0"/>
                  </a:cubicBezTo>
                  <a:close/>
                </a:path>
              </a:pathLst>
            </a:cu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99280729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02FF27-88C5-EE45-A271-424F3BDA6A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23</a:t>
            </a:fld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D7906DB-3C0E-2D44-8E94-9C1BFB0A1749}"/>
              </a:ext>
            </a:extLst>
          </p:cNvPr>
          <p:cNvGraphicFramePr>
            <a:graphicFrameLocks noGrp="1"/>
          </p:cNvGraphicFramePr>
          <p:nvPr/>
        </p:nvGraphicFramePr>
        <p:xfrm>
          <a:off x="1016000" y="482601"/>
          <a:ext cx="9842502" cy="628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0772">
                  <a:extLst>
                    <a:ext uri="{9D8B030D-6E8A-4147-A177-3AD203B41FA5}">
                      <a16:colId xmlns:a16="http://schemas.microsoft.com/office/drawing/2014/main" val="309498347"/>
                    </a:ext>
                  </a:extLst>
                </a:gridCol>
                <a:gridCol w="1600780">
                  <a:extLst>
                    <a:ext uri="{9D8B030D-6E8A-4147-A177-3AD203B41FA5}">
                      <a16:colId xmlns:a16="http://schemas.microsoft.com/office/drawing/2014/main" val="2451656122"/>
                    </a:ext>
                  </a:extLst>
                </a:gridCol>
                <a:gridCol w="1505365">
                  <a:extLst>
                    <a:ext uri="{9D8B030D-6E8A-4147-A177-3AD203B41FA5}">
                      <a16:colId xmlns:a16="http://schemas.microsoft.com/office/drawing/2014/main" val="3687906362"/>
                    </a:ext>
                  </a:extLst>
                </a:gridCol>
                <a:gridCol w="1413406">
                  <a:extLst>
                    <a:ext uri="{9D8B030D-6E8A-4147-A177-3AD203B41FA5}">
                      <a16:colId xmlns:a16="http://schemas.microsoft.com/office/drawing/2014/main" val="2773834527"/>
                    </a:ext>
                  </a:extLst>
                </a:gridCol>
                <a:gridCol w="1532179">
                  <a:extLst>
                    <a:ext uri="{9D8B030D-6E8A-4147-A177-3AD203B41FA5}">
                      <a16:colId xmlns:a16="http://schemas.microsoft.com/office/drawing/2014/main" val="4192225614"/>
                    </a:ext>
                  </a:extLst>
                </a:gridCol>
              </a:tblGrid>
              <a:tr h="47128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Year to June 30 2024 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Budget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Actual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Variance (R)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Variance (%)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817206"/>
                  </a:ext>
                </a:extLst>
              </a:tr>
              <a:tr h="49214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Income post 3% bad debt retention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R3069543</a:t>
                      </a:r>
                    </a:p>
                  </a:txBody>
                  <a:tcPr marL="0" marR="10800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R3069543</a:t>
                      </a:r>
                    </a:p>
                  </a:txBody>
                  <a:tcPr marL="0" marR="10800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25146"/>
                  </a:ext>
                </a:extLst>
              </a:tr>
              <a:tr h="354872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Core business expenditure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R2820750</a:t>
                      </a:r>
                    </a:p>
                  </a:txBody>
                  <a:tcPr marL="0" marR="10800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R2757514</a:t>
                      </a:r>
                    </a:p>
                  </a:txBody>
                  <a:tcPr marL="0" marR="10800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-R63236</a:t>
                      </a:r>
                    </a:p>
                  </a:txBody>
                  <a:tcPr anchor="b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-2.2%</a:t>
                      </a:r>
                    </a:p>
                  </a:txBody>
                  <a:tcPr anchor="b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734804"/>
                  </a:ext>
                </a:extLst>
              </a:tr>
              <a:tr h="354872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General expenditure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R275428</a:t>
                      </a:r>
                    </a:p>
                  </a:txBody>
                  <a:tcPr marL="0" marR="10800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R244475</a:t>
                      </a:r>
                    </a:p>
                  </a:txBody>
                  <a:tcPr marL="0" marR="10800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-R30953</a:t>
                      </a:r>
                    </a:p>
                  </a:txBody>
                  <a:tcPr anchor="b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-11%</a:t>
                      </a:r>
                    </a:p>
                  </a:txBody>
                  <a:tcPr anchor="b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775333"/>
                  </a:ext>
                </a:extLst>
              </a:tr>
              <a:tr h="354872">
                <a:tc>
                  <a:txBody>
                    <a:bodyPr/>
                    <a:lstStyle/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Projects (see detail below)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0800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R1030278</a:t>
                      </a:r>
                    </a:p>
                  </a:txBody>
                  <a:tcPr marL="0" marR="10800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b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b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100418"/>
                  </a:ext>
                </a:extLst>
              </a:tr>
              <a:tr h="354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Total Expenditure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0800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R4032267</a:t>
                      </a:r>
                    </a:p>
                  </a:txBody>
                  <a:tcPr marL="0" marR="10800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b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b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200894"/>
                  </a:ext>
                </a:extLst>
              </a:tr>
              <a:tr h="354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Interest income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0800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R139830</a:t>
                      </a:r>
                    </a:p>
                  </a:txBody>
                  <a:tcPr marL="0" marR="10800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043869"/>
                  </a:ext>
                </a:extLst>
              </a:tr>
              <a:tr h="354872">
                <a:tc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0800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0800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881585"/>
                  </a:ext>
                </a:extLst>
              </a:tr>
              <a:tr h="35487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Projects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0800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0800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01722"/>
                  </a:ext>
                </a:extLst>
              </a:tr>
              <a:tr h="354872">
                <a:tc>
                  <a:txBody>
                    <a:bodyPr/>
                    <a:lstStyle/>
                    <a:p>
                      <a:pPr lvl="0" algn="just"/>
                      <a:r>
                        <a:rPr lang="en-US" sz="1600" dirty="0"/>
                        <a:t>Removal alien trees/firebreak</a:t>
                      </a:r>
                    </a:p>
                  </a:txBody>
                  <a:tcPr marL="32400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R303100</a:t>
                      </a:r>
                    </a:p>
                  </a:txBody>
                  <a:tcPr marL="0" marR="10800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R271350</a:t>
                      </a:r>
                    </a:p>
                  </a:txBody>
                  <a:tcPr marL="0" marR="10800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59486"/>
                  </a:ext>
                </a:extLst>
              </a:tr>
              <a:tr h="354872">
                <a:tc>
                  <a:txBody>
                    <a:bodyPr/>
                    <a:lstStyle/>
                    <a:p>
                      <a:pPr lvl="0" algn="just"/>
                      <a:r>
                        <a:rPr lang="en-US" sz="1600" dirty="0"/>
                        <a:t>Fence</a:t>
                      </a:r>
                    </a:p>
                  </a:txBody>
                  <a:tcPr marL="32400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R38500</a:t>
                      </a:r>
                    </a:p>
                  </a:txBody>
                  <a:tcPr marL="0" marR="10800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R33850</a:t>
                      </a:r>
                    </a:p>
                  </a:txBody>
                  <a:tcPr marL="0" marR="10800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201876"/>
                  </a:ext>
                </a:extLst>
              </a:tr>
              <a:tr h="354872">
                <a:tc>
                  <a:txBody>
                    <a:bodyPr/>
                    <a:lstStyle/>
                    <a:p>
                      <a:pPr lvl="0" algn="l"/>
                      <a:r>
                        <a:rPr lang="en-US" sz="1600" dirty="0"/>
                        <a:t>Hout Bay Common</a:t>
                      </a:r>
                    </a:p>
                  </a:txBody>
                  <a:tcPr marL="32400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R220000</a:t>
                      </a:r>
                    </a:p>
                  </a:txBody>
                  <a:tcPr marL="0" marR="10800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R50733</a:t>
                      </a:r>
                    </a:p>
                  </a:txBody>
                  <a:tcPr marL="0" marR="10800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888809"/>
                  </a:ext>
                </a:extLst>
              </a:tr>
              <a:tr h="354872">
                <a:tc>
                  <a:txBody>
                    <a:bodyPr/>
                    <a:lstStyle/>
                    <a:p>
                      <a:pPr lvl="0" algn="just"/>
                      <a:r>
                        <a:rPr lang="en-US" sz="1600" dirty="0"/>
                        <a:t>River Rehabilitation</a:t>
                      </a:r>
                    </a:p>
                  </a:txBody>
                  <a:tcPr marL="32400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R296200</a:t>
                      </a:r>
                    </a:p>
                  </a:txBody>
                  <a:tcPr marL="0" marR="10800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R217721</a:t>
                      </a:r>
                    </a:p>
                  </a:txBody>
                  <a:tcPr marL="0" marR="10800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b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b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647601"/>
                  </a:ext>
                </a:extLst>
              </a:tr>
              <a:tr h="354872">
                <a:tc>
                  <a:txBody>
                    <a:bodyPr/>
                    <a:lstStyle/>
                    <a:p>
                      <a:pPr lvl="0" algn="just"/>
                      <a:r>
                        <a:rPr lang="en-US" sz="1600" dirty="0"/>
                        <a:t>     Museum Hall Refurbishment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R60200</a:t>
                      </a:r>
                    </a:p>
                  </a:txBody>
                  <a:tcPr marL="0" marR="10800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R57471</a:t>
                      </a:r>
                    </a:p>
                  </a:txBody>
                  <a:tcPr marL="0" marR="10800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737716"/>
                  </a:ext>
                </a:extLst>
              </a:tr>
              <a:tr h="354872">
                <a:tc>
                  <a:txBody>
                    <a:bodyPr/>
                    <a:lstStyle/>
                    <a:p>
                      <a:pPr lvl="0" algn="l"/>
                      <a:r>
                        <a:rPr lang="en-US" sz="1600" b="0" dirty="0"/>
                        <a:t>     Battery Backup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R282205</a:t>
                      </a:r>
                    </a:p>
                  </a:txBody>
                  <a:tcPr marL="0" marR="10800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R282201</a:t>
                      </a:r>
                    </a:p>
                  </a:txBody>
                  <a:tcPr marL="0" marR="10800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146147"/>
                  </a:ext>
                </a:extLst>
              </a:tr>
              <a:tr h="354872">
                <a:tc>
                  <a:txBody>
                    <a:bodyPr/>
                    <a:lstStyle/>
                    <a:p>
                      <a:pPr lvl="0" algn="l"/>
                      <a:r>
                        <a:rPr lang="en-US" sz="1600" b="0" dirty="0"/>
                        <a:t>     Legal Services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R26000</a:t>
                      </a:r>
                    </a:p>
                  </a:txBody>
                  <a:tcPr marL="0" marR="10800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R25952</a:t>
                      </a:r>
                    </a:p>
                  </a:txBody>
                  <a:tcPr marL="0" marR="10800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520771"/>
                  </a:ext>
                </a:extLst>
              </a:tr>
              <a:tr h="354872">
                <a:tc>
                  <a:txBody>
                    <a:bodyPr/>
                    <a:lstStyle/>
                    <a:p>
                      <a:pPr lvl="0" algn="l"/>
                      <a:r>
                        <a:rPr lang="en-US" sz="1600" b="0" dirty="0"/>
                        <a:t>     Social – HBVEMS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R91000</a:t>
                      </a:r>
                    </a:p>
                  </a:txBody>
                  <a:tcPr marL="0" marR="10800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R91000</a:t>
                      </a:r>
                    </a:p>
                  </a:txBody>
                  <a:tcPr marL="0" marR="10800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826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34417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1"/>
          <p:cNvSpPr txBox="1">
            <a:spLocks noGrp="1"/>
          </p:cNvSpPr>
          <p:nvPr>
            <p:ph type="title"/>
          </p:nvPr>
        </p:nvSpPr>
        <p:spPr>
          <a:xfrm>
            <a:off x="1136428" y="627564"/>
            <a:ext cx="8261572" cy="66285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dirty="0"/>
              <a:t>Additional surplus funds approved by board 2023/24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02FF27-88C5-EE45-A271-424F3BDA6A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104375" y="6400413"/>
            <a:ext cx="249425" cy="276999"/>
          </a:xfrm>
        </p:spPr>
        <p:txBody>
          <a:bodyPr/>
          <a:lstStyle/>
          <a:p>
            <a:fld id="{86CB4B4D-7CA3-9044-876B-883B54F8677D}" type="slidenum">
              <a:rPr lang="en-GB" smtClean="0"/>
              <a:t>24</a:t>
            </a:fld>
            <a:endParaRPr lang="en-GB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D7906DB-3C0E-2D44-8E94-9C1BFB0A1749}"/>
              </a:ext>
            </a:extLst>
          </p:cNvPr>
          <p:cNvGraphicFramePr>
            <a:graphicFrameLocks noGrp="1"/>
          </p:cNvGraphicFramePr>
          <p:nvPr/>
        </p:nvGraphicFramePr>
        <p:xfrm>
          <a:off x="435420" y="2007476"/>
          <a:ext cx="9759614" cy="47250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4742">
                  <a:extLst>
                    <a:ext uri="{9D8B030D-6E8A-4147-A177-3AD203B41FA5}">
                      <a16:colId xmlns:a16="http://schemas.microsoft.com/office/drawing/2014/main" val="309498347"/>
                    </a:ext>
                  </a:extLst>
                </a:gridCol>
                <a:gridCol w="1995293">
                  <a:extLst>
                    <a:ext uri="{9D8B030D-6E8A-4147-A177-3AD203B41FA5}">
                      <a16:colId xmlns:a16="http://schemas.microsoft.com/office/drawing/2014/main" val="2451656122"/>
                    </a:ext>
                  </a:extLst>
                </a:gridCol>
                <a:gridCol w="2579662">
                  <a:extLst>
                    <a:ext uri="{9D8B030D-6E8A-4147-A177-3AD203B41FA5}">
                      <a16:colId xmlns:a16="http://schemas.microsoft.com/office/drawing/2014/main" val="3687906362"/>
                    </a:ext>
                  </a:extLst>
                </a:gridCol>
                <a:gridCol w="1909917">
                  <a:extLst>
                    <a:ext uri="{9D8B030D-6E8A-4147-A177-3AD203B41FA5}">
                      <a16:colId xmlns:a16="http://schemas.microsoft.com/office/drawing/2014/main" val="1196438290"/>
                    </a:ext>
                  </a:extLst>
                </a:gridCol>
              </a:tblGrid>
              <a:tr h="9198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Projects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Surplus funds </a:t>
                      </a:r>
                      <a:r>
                        <a:rPr lang="en-US" sz="1600" b="1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utilisation</a:t>
                      </a:r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 approved at 2023 AGM 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Additional surplus funds approved by Board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Total surplus </a:t>
                      </a:r>
                      <a:r>
                        <a:rPr lang="en-US" sz="1600" b="1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utilisation</a:t>
                      </a:r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 2023/2024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817206"/>
                  </a:ext>
                </a:extLst>
              </a:tr>
              <a:tr h="42280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Removal Alien Trees/Firebreak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525" marR="45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R303100</a:t>
                      </a: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R303100</a:t>
                      </a: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958104"/>
                  </a:ext>
                </a:extLst>
              </a:tr>
              <a:tr h="42280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River Rehabilitation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525" marR="45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R296200</a:t>
                      </a: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R296200</a:t>
                      </a: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836858"/>
                  </a:ext>
                </a:extLst>
              </a:tr>
              <a:tr h="42280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Social – Museum Hall Repair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525" marR="45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R60200</a:t>
                      </a: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R60200</a:t>
                      </a: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4352"/>
                  </a:ext>
                </a:extLst>
              </a:tr>
              <a:tr h="42280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CCP Donation – Battery backup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525" marR="45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R282205</a:t>
                      </a: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R282205</a:t>
                      </a: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047286"/>
                  </a:ext>
                </a:extLst>
              </a:tr>
              <a:tr h="42280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Hout Bay Common Project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525" marR="45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R220000</a:t>
                      </a: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R220000</a:t>
                      </a: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348515"/>
                  </a:ext>
                </a:extLst>
              </a:tr>
              <a:tr h="42280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Social – HBVEMS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525" marR="45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R91000</a:t>
                      </a: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R91000</a:t>
                      </a: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543859"/>
                  </a:ext>
                </a:extLst>
              </a:tr>
              <a:tr h="422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Fence Project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525" marR="45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R38500</a:t>
                      </a: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R38500</a:t>
                      </a: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192629"/>
                  </a:ext>
                </a:extLst>
              </a:tr>
              <a:tr h="42280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Legal Services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525" marR="45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R26000</a:t>
                      </a: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R26000</a:t>
                      </a: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208911"/>
                  </a:ext>
                </a:extLst>
              </a:tr>
              <a:tr h="422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Total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45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R1317205</a:t>
                      </a: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R1317205</a:t>
                      </a: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539204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3C848412-6055-AC3C-E2F9-5DCCF1BCDA8D}"/>
              </a:ext>
            </a:extLst>
          </p:cNvPr>
          <p:cNvGrpSpPr/>
          <p:nvPr/>
        </p:nvGrpSpPr>
        <p:grpSpPr>
          <a:xfrm>
            <a:off x="9927125" y="125467"/>
            <a:ext cx="2140174" cy="2140174"/>
            <a:chOff x="8915399" y="2358912"/>
            <a:chExt cx="2140174" cy="2140174"/>
          </a:xfrm>
        </p:grpSpPr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C926ED33-B24A-5A68-BE0A-8A8B81FCE97A}"/>
                </a:ext>
              </a:extLst>
            </p:cNvPr>
            <p:cNvSpPr/>
            <p:nvPr/>
          </p:nvSpPr>
          <p:spPr>
            <a:xfrm>
              <a:off x="8915399" y="2358912"/>
              <a:ext cx="2140174" cy="2140174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7BC7BD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8" name="Picture 3" descr="Picture 3">
              <a:extLst>
                <a:ext uri="{FF2B5EF4-FFF2-40B4-BE49-F238E27FC236}">
                  <a16:creationId xmlns:a16="http://schemas.microsoft.com/office/drawing/2014/main" id="{9C47FC1D-0FF6-FB3B-8117-4AE354C0C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61" r="1" b="6"/>
            <a:stretch>
              <a:fillRect/>
            </a:stretch>
          </p:blipFill>
          <p:spPr>
            <a:xfrm>
              <a:off x="9030743" y="2474253"/>
              <a:ext cx="1912541" cy="190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2" y="0"/>
                  </a:moveTo>
                  <a:cubicBezTo>
                    <a:pt x="4838" y="0"/>
                    <a:pt x="0" y="4837"/>
                    <a:pt x="0" y="10802"/>
                  </a:cubicBezTo>
                  <a:cubicBezTo>
                    <a:pt x="0" y="16767"/>
                    <a:pt x="4838" y="21600"/>
                    <a:pt x="10802" y="21600"/>
                  </a:cubicBezTo>
                  <a:cubicBezTo>
                    <a:pt x="16767" y="21600"/>
                    <a:pt x="21600" y="16767"/>
                    <a:pt x="21600" y="10802"/>
                  </a:cubicBezTo>
                  <a:cubicBezTo>
                    <a:pt x="21600" y="4837"/>
                    <a:pt x="16767" y="0"/>
                    <a:pt x="10802" y="0"/>
                  </a:cubicBezTo>
                  <a:close/>
                </a:path>
              </a:pathLst>
            </a:cu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12294840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1"/>
          <p:cNvSpPr txBox="1">
            <a:spLocks noGrp="1"/>
          </p:cNvSpPr>
          <p:nvPr>
            <p:ph type="title"/>
          </p:nvPr>
        </p:nvSpPr>
        <p:spPr>
          <a:xfrm>
            <a:off x="1136428" y="627564"/>
            <a:ext cx="7474171" cy="132556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dirty="0"/>
              <a:t>Financials 2023/24: core business</a:t>
            </a:r>
            <a:br>
              <a:rPr lang="en-GB" dirty="0"/>
            </a:b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02FF27-88C5-EE45-A271-424F3BDA6A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25</a:t>
            </a:fld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D7906DB-3C0E-2D44-8E94-9C1BFB0A1749}"/>
              </a:ext>
            </a:extLst>
          </p:cNvPr>
          <p:cNvGraphicFramePr>
            <a:graphicFrameLocks noGrp="1"/>
          </p:cNvGraphicFramePr>
          <p:nvPr/>
        </p:nvGraphicFramePr>
        <p:xfrm>
          <a:off x="435421" y="2575034"/>
          <a:ext cx="11041875" cy="28251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378">
                  <a:extLst>
                    <a:ext uri="{9D8B030D-6E8A-4147-A177-3AD203B41FA5}">
                      <a16:colId xmlns:a16="http://schemas.microsoft.com/office/drawing/2014/main" val="309498347"/>
                    </a:ext>
                  </a:extLst>
                </a:gridCol>
                <a:gridCol w="1251527">
                  <a:extLst>
                    <a:ext uri="{9D8B030D-6E8A-4147-A177-3AD203B41FA5}">
                      <a16:colId xmlns:a16="http://schemas.microsoft.com/office/drawing/2014/main" val="2451656122"/>
                    </a:ext>
                  </a:extLst>
                </a:gridCol>
                <a:gridCol w="1363223">
                  <a:extLst>
                    <a:ext uri="{9D8B030D-6E8A-4147-A177-3AD203B41FA5}">
                      <a16:colId xmlns:a16="http://schemas.microsoft.com/office/drawing/2014/main" val="3687906362"/>
                    </a:ext>
                  </a:extLst>
                </a:gridCol>
                <a:gridCol w="1305218">
                  <a:extLst>
                    <a:ext uri="{9D8B030D-6E8A-4147-A177-3AD203B41FA5}">
                      <a16:colId xmlns:a16="http://schemas.microsoft.com/office/drawing/2014/main" val="1196438290"/>
                    </a:ext>
                  </a:extLst>
                </a:gridCol>
                <a:gridCol w="1498432">
                  <a:extLst>
                    <a:ext uri="{9D8B030D-6E8A-4147-A177-3AD203B41FA5}">
                      <a16:colId xmlns:a16="http://schemas.microsoft.com/office/drawing/2014/main" val="4192225614"/>
                    </a:ext>
                  </a:extLst>
                </a:gridCol>
                <a:gridCol w="2885097">
                  <a:extLst>
                    <a:ext uri="{9D8B030D-6E8A-4147-A177-3AD203B41FA5}">
                      <a16:colId xmlns:a16="http://schemas.microsoft.com/office/drawing/2014/main" val="174128032"/>
                    </a:ext>
                  </a:extLst>
                </a:gridCol>
              </a:tblGrid>
              <a:tr h="38557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Year to June 30 2024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Budget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Actual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Variance (R)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Variance (%)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Comment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817206"/>
                  </a:ext>
                </a:extLst>
              </a:tr>
              <a:tr h="406752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Cleansing services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  R231000        </a:t>
                      </a:r>
                    </a:p>
                  </a:txBody>
                  <a:tcPr marL="9525" marR="45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R230303        </a:t>
                      </a:r>
                    </a:p>
                  </a:txBody>
                  <a:tcPr marL="9525" marR="45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-R697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0000" marR="90000" marT="46800" marB="468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25146"/>
                  </a:ext>
                </a:extLst>
              </a:tr>
              <a:tr h="406752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Environmental Improvement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R186000             </a:t>
                      </a:r>
                    </a:p>
                  </a:txBody>
                  <a:tcPr marL="9525" marR="45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R131352            </a:t>
                      </a:r>
                    </a:p>
                  </a:txBody>
                  <a:tcPr marL="9525" marR="45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-R54648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0000" marR="90000" marT="46800" marB="468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759130"/>
                  </a:ext>
                </a:extLst>
              </a:tr>
              <a:tr h="40581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Public Safety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R2241250</a:t>
                      </a:r>
                    </a:p>
                  </a:txBody>
                  <a:tcPr marL="9525" marR="45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R2241235 </a:t>
                      </a:r>
                    </a:p>
                  </a:txBody>
                  <a:tcPr marL="9525" marR="45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-R15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0000" marR="90000" marT="46800" marB="468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734804"/>
                  </a:ext>
                </a:extLst>
              </a:tr>
              <a:tr h="406752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Social Upliftment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R148000           </a:t>
                      </a:r>
                    </a:p>
                  </a:txBody>
                  <a:tcPr marL="9525" marR="45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R140150 </a:t>
                      </a:r>
                    </a:p>
                  </a:txBody>
                  <a:tcPr marL="9525" marR="45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-R7850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0000" marR="90000" marT="46800" marB="468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59486"/>
                  </a:ext>
                </a:extLst>
              </a:tr>
              <a:tr h="4067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Urban Maintenance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R14500         </a:t>
                      </a:r>
                    </a:p>
                  </a:txBody>
                  <a:tcPr marL="9525" marR="45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R14474          </a:t>
                      </a:r>
                    </a:p>
                  </a:txBody>
                  <a:tcPr marL="9525" marR="45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-R26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0000" marR="90000" marT="46800" marB="468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891204"/>
                  </a:ext>
                </a:extLst>
              </a:tr>
              <a:tr h="4067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Core business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R2820750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R2757514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-R63236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539204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8521283F-3F0F-83C5-F6B2-7505F7AA13AF}"/>
              </a:ext>
            </a:extLst>
          </p:cNvPr>
          <p:cNvGrpSpPr/>
          <p:nvPr/>
        </p:nvGrpSpPr>
        <p:grpSpPr>
          <a:xfrm>
            <a:off x="9927125" y="125467"/>
            <a:ext cx="2140174" cy="2140174"/>
            <a:chOff x="8915399" y="2358912"/>
            <a:chExt cx="2140174" cy="2140174"/>
          </a:xfrm>
        </p:grpSpPr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DA80F6E8-496A-E116-796F-360A0F9EC849}"/>
                </a:ext>
              </a:extLst>
            </p:cNvPr>
            <p:cNvSpPr/>
            <p:nvPr/>
          </p:nvSpPr>
          <p:spPr>
            <a:xfrm>
              <a:off x="8915399" y="2358912"/>
              <a:ext cx="2140174" cy="2140174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7BC7BD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8" name="Picture 3" descr="Picture 3">
              <a:extLst>
                <a:ext uri="{FF2B5EF4-FFF2-40B4-BE49-F238E27FC236}">
                  <a16:creationId xmlns:a16="http://schemas.microsoft.com/office/drawing/2014/main" id="{36D8D334-C648-C145-C189-2C8AE2307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61" r="1" b="6"/>
            <a:stretch>
              <a:fillRect/>
            </a:stretch>
          </p:blipFill>
          <p:spPr>
            <a:xfrm>
              <a:off x="9030743" y="2474253"/>
              <a:ext cx="1912541" cy="190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2" y="0"/>
                  </a:moveTo>
                  <a:cubicBezTo>
                    <a:pt x="4838" y="0"/>
                    <a:pt x="0" y="4837"/>
                    <a:pt x="0" y="10802"/>
                  </a:cubicBezTo>
                  <a:cubicBezTo>
                    <a:pt x="0" y="16767"/>
                    <a:pt x="4838" y="21600"/>
                    <a:pt x="10802" y="21600"/>
                  </a:cubicBezTo>
                  <a:cubicBezTo>
                    <a:pt x="16767" y="21600"/>
                    <a:pt x="21600" y="16767"/>
                    <a:pt x="21600" y="10802"/>
                  </a:cubicBezTo>
                  <a:cubicBezTo>
                    <a:pt x="21600" y="4837"/>
                    <a:pt x="16767" y="0"/>
                    <a:pt x="10802" y="0"/>
                  </a:cubicBezTo>
                  <a:close/>
                </a:path>
              </a:pathLst>
            </a:cu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413440856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CE98AF-E368-A046-BB94-2FFF369CF97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104375" y="6400413"/>
            <a:ext cx="249425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GB" smtClean="0"/>
              <a:pPr/>
              <a:t>26</a:t>
            </a:fld>
            <a:endParaRPr lang="en-GB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7BD67F5-ABCC-D54B-84C0-CF4F444D31B1}"/>
              </a:ext>
            </a:extLst>
          </p:cNvPr>
          <p:cNvGraphicFramePr>
            <a:graphicFrameLocks noGrp="1"/>
          </p:cNvGraphicFramePr>
          <p:nvPr/>
        </p:nvGraphicFramePr>
        <p:xfrm>
          <a:off x="799898" y="1650124"/>
          <a:ext cx="9014937" cy="48887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1671">
                  <a:extLst>
                    <a:ext uri="{9D8B030D-6E8A-4147-A177-3AD203B41FA5}">
                      <a16:colId xmlns:a16="http://schemas.microsoft.com/office/drawing/2014/main" val="309498347"/>
                    </a:ext>
                  </a:extLst>
                </a:gridCol>
                <a:gridCol w="3761671">
                  <a:extLst>
                    <a:ext uri="{9D8B030D-6E8A-4147-A177-3AD203B41FA5}">
                      <a16:colId xmlns:a16="http://schemas.microsoft.com/office/drawing/2014/main" val="1985899797"/>
                    </a:ext>
                  </a:extLst>
                </a:gridCol>
                <a:gridCol w="1491595">
                  <a:extLst>
                    <a:ext uri="{9D8B030D-6E8A-4147-A177-3AD203B41FA5}">
                      <a16:colId xmlns:a16="http://schemas.microsoft.com/office/drawing/2014/main" val="4192225614"/>
                    </a:ext>
                  </a:extLst>
                </a:gridCol>
              </a:tblGrid>
              <a:tr h="345565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Statement of financial position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5CA7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817206"/>
                  </a:ext>
                </a:extLst>
              </a:tr>
              <a:tr h="345565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Cash reserves as at 30 June 2024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R1430850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25146"/>
                  </a:ext>
                </a:extLst>
              </a:tr>
              <a:tr h="345565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Less trade and other payables and revisions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-R77199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734804"/>
                  </a:ext>
                </a:extLst>
              </a:tr>
              <a:tr h="345565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Cash available from previous financial year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R1353651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59486"/>
                  </a:ext>
                </a:extLst>
              </a:tr>
              <a:tr h="345565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Plus retention fund payable Sept 2024 (incl VAT)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R252545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017002"/>
                  </a:ext>
                </a:extLst>
              </a:tr>
              <a:tr h="345565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Cash available as at 30 Sept 2024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R1606196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891204"/>
                  </a:ext>
                </a:extLst>
              </a:tr>
              <a:tr h="396445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Less committed surplus funded projects in the current financial year 2024/2025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-R279496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949867"/>
                  </a:ext>
                </a:extLst>
              </a:tr>
              <a:tr h="345565">
                <a:tc>
                  <a:txBody>
                    <a:bodyPr/>
                    <a:lstStyle/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Hout Bay Common (roll over)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R169267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177897"/>
                  </a:ext>
                </a:extLst>
              </a:tr>
              <a:tr h="345565">
                <a:tc>
                  <a:txBody>
                    <a:bodyPr/>
                    <a:lstStyle/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Alien tree removal (roll over)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R31750</a:t>
                      </a: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269533"/>
                  </a:ext>
                </a:extLst>
              </a:tr>
              <a:tr h="345565">
                <a:tc>
                  <a:txBody>
                    <a:bodyPr/>
                    <a:lstStyle/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River rehabilitation (roll over)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R78479</a:t>
                      </a: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894031"/>
                  </a:ext>
                </a:extLst>
              </a:tr>
              <a:tr h="345565">
                <a:tc>
                  <a:txBody>
                    <a:bodyPr/>
                    <a:lstStyle/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25099"/>
                  </a:ext>
                </a:extLst>
              </a:tr>
              <a:tr h="345565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Civil Unrest provision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-R150000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23872"/>
                  </a:ext>
                </a:extLst>
              </a:tr>
              <a:tr h="345565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Less 2 months of funding as provision against cash flow risk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-R632453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737716"/>
                  </a:ext>
                </a:extLst>
              </a:tr>
              <a:tr h="345565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Uncommitted cash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R544247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20468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FF4BC319-1330-990D-0BD0-10F83C858F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9898" y="627564"/>
            <a:ext cx="7474171" cy="132556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Current surplus</a:t>
            </a:r>
            <a:endParaRPr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B85F54-06E7-D15C-BBC5-6CFE4CF427A0}"/>
              </a:ext>
            </a:extLst>
          </p:cNvPr>
          <p:cNvGrpSpPr/>
          <p:nvPr/>
        </p:nvGrpSpPr>
        <p:grpSpPr>
          <a:xfrm>
            <a:off x="9927125" y="125467"/>
            <a:ext cx="2140174" cy="2140174"/>
            <a:chOff x="8915399" y="2358912"/>
            <a:chExt cx="2140174" cy="2140174"/>
          </a:xfrm>
        </p:grpSpPr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81807DFD-FF54-8B5B-EE41-90B3CBB8A8B5}"/>
                </a:ext>
              </a:extLst>
            </p:cNvPr>
            <p:cNvSpPr/>
            <p:nvPr/>
          </p:nvSpPr>
          <p:spPr>
            <a:xfrm>
              <a:off x="8915399" y="2358912"/>
              <a:ext cx="2140174" cy="2140174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7BC7BD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9" name="Picture 3" descr="Picture 3">
              <a:extLst>
                <a:ext uri="{FF2B5EF4-FFF2-40B4-BE49-F238E27FC236}">
                  <a16:creationId xmlns:a16="http://schemas.microsoft.com/office/drawing/2014/main" id="{87E1B673-BF17-01CB-E156-7D947E35A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61" r="1" b="6"/>
            <a:stretch>
              <a:fillRect/>
            </a:stretch>
          </p:blipFill>
          <p:spPr>
            <a:xfrm>
              <a:off x="9030743" y="2474253"/>
              <a:ext cx="1912541" cy="190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2" y="0"/>
                  </a:moveTo>
                  <a:cubicBezTo>
                    <a:pt x="4838" y="0"/>
                    <a:pt x="0" y="4837"/>
                    <a:pt x="0" y="10802"/>
                  </a:cubicBezTo>
                  <a:cubicBezTo>
                    <a:pt x="0" y="16767"/>
                    <a:pt x="4838" y="21600"/>
                    <a:pt x="10802" y="21600"/>
                  </a:cubicBezTo>
                  <a:cubicBezTo>
                    <a:pt x="16767" y="21600"/>
                    <a:pt x="21600" y="16767"/>
                    <a:pt x="21600" y="10802"/>
                  </a:cubicBezTo>
                  <a:cubicBezTo>
                    <a:pt x="21600" y="4837"/>
                    <a:pt x="16767" y="0"/>
                    <a:pt x="10802" y="0"/>
                  </a:cubicBezTo>
                  <a:close/>
                </a:path>
              </a:pathLst>
            </a:cu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45436912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1"/>
          <p:cNvSpPr txBox="1">
            <a:spLocks noGrp="1"/>
          </p:cNvSpPr>
          <p:nvPr>
            <p:ph type="title"/>
          </p:nvPr>
        </p:nvSpPr>
        <p:spPr>
          <a:xfrm>
            <a:off x="1136428" y="627564"/>
            <a:ext cx="8261572" cy="132556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Planned surplus funds utilisation 2024/25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02FF27-88C5-EE45-A271-424F3BDA6A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104375" y="6400413"/>
            <a:ext cx="249425" cy="276999"/>
          </a:xfrm>
        </p:spPr>
        <p:txBody>
          <a:bodyPr/>
          <a:lstStyle/>
          <a:p>
            <a:fld id="{86CB4B4D-7CA3-9044-876B-883B54F8677D}" type="slidenum">
              <a:rPr lang="en-GB" smtClean="0"/>
              <a:t>27</a:t>
            </a:fld>
            <a:endParaRPr lang="en-GB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D7906DB-3C0E-2D44-8E94-9C1BFB0A1749}"/>
              </a:ext>
            </a:extLst>
          </p:cNvPr>
          <p:cNvGraphicFramePr>
            <a:graphicFrameLocks noGrp="1"/>
          </p:cNvGraphicFramePr>
          <p:nvPr/>
        </p:nvGraphicFramePr>
        <p:xfrm>
          <a:off x="435420" y="2522483"/>
          <a:ext cx="10358703" cy="3342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5761">
                  <a:extLst>
                    <a:ext uri="{9D8B030D-6E8A-4147-A177-3AD203B41FA5}">
                      <a16:colId xmlns:a16="http://schemas.microsoft.com/office/drawing/2014/main" val="309498347"/>
                    </a:ext>
                  </a:extLst>
                </a:gridCol>
                <a:gridCol w="2117773">
                  <a:extLst>
                    <a:ext uri="{9D8B030D-6E8A-4147-A177-3AD203B41FA5}">
                      <a16:colId xmlns:a16="http://schemas.microsoft.com/office/drawing/2014/main" val="2451656122"/>
                    </a:ext>
                  </a:extLst>
                </a:gridCol>
                <a:gridCol w="2738013">
                  <a:extLst>
                    <a:ext uri="{9D8B030D-6E8A-4147-A177-3AD203B41FA5}">
                      <a16:colId xmlns:a16="http://schemas.microsoft.com/office/drawing/2014/main" val="3687906362"/>
                    </a:ext>
                  </a:extLst>
                </a:gridCol>
                <a:gridCol w="2027156">
                  <a:extLst>
                    <a:ext uri="{9D8B030D-6E8A-4147-A177-3AD203B41FA5}">
                      <a16:colId xmlns:a16="http://schemas.microsoft.com/office/drawing/2014/main" val="1196438290"/>
                    </a:ext>
                  </a:extLst>
                </a:gridCol>
              </a:tblGrid>
              <a:tr h="88956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Projects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Surplus funds utilization approved at 2024 AGM 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Additional surplus funds approved by Board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Total surplus utilization 2024/2025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817206"/>
                  </a:ext>
                </a:extLst>
              </a:tr>
              <a:tr h="408897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CCP Additional Donation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525" marR="45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R30000</a:t>
                      </a: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R309496</a:t>
                      </a: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958104"/>
                  </a:ext>
                </a:extLst>
              </a:tr>
              <a:tr h="408897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Water Bowser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525" marR="45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R26800</a:t>
                      </a: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R336296</a:t>
                      </a: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192629"/>
                  </a:ext>
                </a:extLst>
              </a:tr>
              <a:tr h="408897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Fire Break Clearing Jan/Feb25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525" marR="45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R30000</a:t>
                      </a: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R366296</a:t>
                      </a: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208911"/>
                  </a:ext>
                </a:extLst>
              </a:tr>
              <a:tr h="408897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Radio Link DB to CCP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525" marR="45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R20000</a:t>
                      </a: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R386296</a:t>
                      </a: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469381"/>
                  </a:ext>
                </a:extLst>
              </a:tr>
              <a:tr h="4088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Total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45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R106800</a:t>
                      </a: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539204"/>
                  </a:ext>
                </a:extLst>
              </a:tr>
              <a:tr h="4088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Uncommitted Cash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45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R437447</a:t>
                      </a:r>
                    </a:p>
                  </a:txBody>
                  <a:tcPr marL="9525" marR="117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908451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3C848412-6055-AC3C-E2F9-5DCCF1BCDA8D}"/>
              </a:ext>
            </a:extLst>
          </p:cNvPr>
          <p:cNvGrpSpPr/>
          <p:nvPr/>
        </p:nvGrpSpPr>
        <p:grpSpPr>
          <a:xfrm>
            <a:off x="9927125" y="125467"/>
            <a:ext cx="2140174" cy="2140174"/>
            <a:chOff x="8915399" y="2358912"/>
            <a:chExt cx="2140174" cy="2140174"/>
          </a:xfrm>
        </p:grpSpPr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C926ED33-B24A-5A68-BE0A-8A8B81FCE97A}"/>
                </a:ext>
              </a:extLst>
            </p:cNvPr>
            <p:cNvSpPr/>
            <p:nvPr/>
          </p:nvSpPr>
          <p:spPr>
            <a:xfrm>
              <a:off x="8915399" y="2358912"/>
              <a:ext cx="2140174" cy="2140174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7BC7BD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8" name="Picture 3" descr="Picture 3">
              <a:extLst>
                <a:ext uri="{FF2B5EF4-FFF2-40B4-BE49-F238E27FC236}">
                  <a16:creationId xmlns:a16="http://schemas.microsoft.com/office/drawing/2014/main" id="{9C47FC1D-0FF6-FB3B-8117-4AE354C0C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61" r="1" b="6"/>
            <a:stretch>
              <a:fillRect/>
            </a:stretch>
          </p:blipFill>
          <p:spPr>
            <a:xfrm>
              <a:off x="9030743" y="2474253"/>
              <a:ext cx="1912541" cy="190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2" y="0"/>
                  </a:moveTo>
                  <a:cubicBezTo>
                    <a:pt x="4838" y="0"/>
                    <a:pt x="0" y="4837"/>
                    <a:pt x="0" y="10802"/>
                  </a:cubicBezTo>
                  <a:cubicBezTo>
                    <a:pt x="0" y="16767"/>
                    <a:pt x="4838" y="21600"/>
                    <a:pt x="10802" y="21600"/>
                  </a:cubicBezTo>
                  <a:cubicBezTo>
                    <a:pt x="16767" y="21600"/>
                    <a:pt x="21600" y="16767"/>
                    <a:pt x="21600" y="10802"/>
                  </a:cubicBezTo>
                  <a:cubicBezTo>
                    <a:pt x="21600" y="4837"/>
                    <a:pt x="16767" y="0"/>
                    <a:pt x="10802" y="0"/>
                  </a:cubicBezTo>
                  <a:close/>
                </a:path>
              </a:pathLst>
            </a:cu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51525149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E7208-EE87-2E44-CF2C-CAB93A9C7B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t>28</a:t>
            </a:fld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323110-B961-361F-DC53-8A328BB5F1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9382334" cy="1325563"/>
          </a:xfrm>
        </p:spPr>
        <p:txBody>
          <a:bodyPr/>
          <a:lstStyle/>
          <a:p>
            <a:pPr algn="ctr"/>
            <a:r>
              <a:rPr lang="en-GB" dirty="0"/>
              <a:t>FY 2025-2030 Proposed budget</a:t>
            </a:r>
            <a:endParaRPr lang="en-ZA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A1D56B-2C6F-8E02-9509-064E3DDAABF2}"/>
              </a:ext>
            </a:extLst>
          </p:cNvPr>
          <p:cNvGrpSpPr/>
          <p:nvPr/>
        </p:nvGrpSpPr>
        <p:grpSpPr>
          <a:xfrm>
            <a:off x="9927125" y="125467"/>
            <a:ext cx="2140174" cy="2140174"/>
            <a:chOff x="8915399" y="2358912"/>
            <a:chExt cx="2140174" cy="2140174"/>
          </a:xfrm>
        </p:grpSpPr>
        <p:sp>
          <p:nvSpPr>
            <p:cNvPr id="4" name="Oval 10">
              <a:extLst>
                <a:ext uri="{FF2B5EF4-FFF2-40B4-BE49-F238E27FC236}">
                  <a16:creationId xmlns:a16="http://schemas.microsoft.com/office/drawing/2014/main" id="{DB8632FB-31EC-92C2-D685-8E754F04E50B}"/>
                </a:ext>
              </a:extLst>
            </p:cNvPr>
            <p:cNvSpPr/>
            <p:nvPr/>
          </p:nvSpPr>
          <p:spPr>
            <a:xfrm>
              <a:off x="8915399" y="2358912"/>
              <a:ext cx="2140174" cy="2140174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7BC7BD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7" name="Picture 3" descr="Picture 3">
              <a:extLst>
                <a:ext uri="{FF2B5EF4-FFF2-40B4-BE49-F238E27FC236}">
                  <a16:creationId xmlns:a16="http://schemas.microsoft.com/office/drawing/2014/main" id="{AA8B3DF6-6488-C32D-F503-7D01873EC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61" r="1" b="6"/>
            <a:stretch>
              <a:fillRect/>
            </a:stretch>
          </p:blipFill>
          <p:spPr>
            <a:xfrm>
              <a:off x="9030743" y="2474253"/>
              <a:ext cx="1912541" cy="190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2" y="0"/>
                  </a:moveTo>
                  <a:cubicBezTo>
                    <a:pt x="4838" y="0"/>
                    <a:pt x="0" y="4837"/>
                    <a:pt x="0" y="10802"/>
                  </a:cubicBezTo>
                  <a:cubicBezTo>
                    <a:pt x="0" y="16767"/>
                    <a:pt x="4838" y="21600"/>
                    <a:pt x="10802" y="21600"/>
                  </a:cubicBezTo>
                  <a:cubicBezTo>
                    <a:pt x="16767" y="21600"/>
                    <a:pt x="21600" y="16767"/>
                    <a:pt x="21600" y="10802"/>
                  </a:cubicBezTo>
                  <a:cubicBezTo>
                    <a:pt x="21600" y="4837"/>
                    <a:pt x="16767" y="0"/>
                    <a:pt x="10802" y="0"/>
                  </a:cubicBezTo>
                  <a:close/>
                </a:path>
              </a:pathLst>
            </a:custGeom>
            <a:ln w="12700">
              <a:miter lim="400000"/>
            </a:ln>
          </p:spPr>
        </p:pic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A0819ED-E0A3-95B7-F812-4697728E0293}"/>
              </a:ext>
            </a:extLst>
          </p:cNvPr>
          <p:cNvGraphicFramePr>
            <a:graphicFrameLocks noGrp="1"/>
          </p:cNvGraphicFramePr>
          <p:nvPr/>
        </p:nvGraphicFramePr>
        <p:xfrm>
          <a:off x="853375" y="2152346"/>
          <a:ext cx="9354408" cy="34681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1518">
                  <a:extLst>
                    <a:ext uri="{9D8B030D-6E8A-4147-A177-3AD203B41FA5}">
                      <a16:colId xmlns:a16="http://schemas.microsoft.com/office/drawing/2014/main" val="1125229760"/>
                    </a:ext>
                  </a:extLst>
                </a:gridCol>
                <a:gridCol w="1488578">
                  <a:extLst>
                    <a:ext uri="{9D8B030D-6E8A-4147-A177-3AD203B41FA5}">
                      <a16:colId xmlns:a16="http://schemas.microsoft.com/office/drawing/2014/main" val="19180087"/>
                    </a:ext>
                  </a:extLst>
                </a:gridCol>
                <a:gridCol w="1488578">
                  <a:extLst>
                    <a:ext uri="{9D8B030D-6E8A-4147-A177-3AD203B41FA5}">
                      <a16:colId xmlns:a16="http://schemas.microsoft.com/office/drawing/2014/main" val="3149092864"/>
                    </a:ext>
                  </a:extLst>
                </a:gridCol>
                <a:gridCol w="1488578">
                  <a:extLst>
                    <a:ext uri="{9D8B030D-6E8A-4147-A177-3AD203B41FA5}">
                      <a16:colId xmlns:a16="http://schemas.microsoft.com/office/drawing/2014/main" val="430973474"/>
                    </a:ext>
                  </a:extLst>
                </a:gridCol>
                <a:gridCol w="1488578">
                  <a:extLst>
                    <a:ext uri="{9D8B030D-6E8A-4147-A177-3AD203B41FA5}">
                      <a16:colId xmlns:a16="http://schemas.microsoft.com/office/drawing/2014/main" val="1262834682"/>
                    </a:ext>
                  </a:extLst>
                </a:gridCol>
                <a:gridCol w="1488578">
                  <a:extLst>
                    <a:ext uri="{9D8B030D-6E8A-4147-A177-3AD203B41FA5}">
                      <a16:colId xmlns:a16="http://schemas.microsoft.com/office/drawing/2014/main" val="3278769164"/>
                    </a:ext>
                  </a:extLst>
                </a:gridCol>
              </a:tblGrid>
              <a:tr h="394164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5CA7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FY2025/26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FY2026/27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FY2027/28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FY2028/29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FY2029/30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121648"/>
                  </a:ext>
                </a:extLst>
              </a:tr>
              <a:tr h="41581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Income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R3707976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R3967535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R4245262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R4542430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R4860400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098955"/>
                  </a:ext>
                </a:extLst>
              </a:tr>
              <a:tr h="41581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Core business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R3200000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R3440000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R3698000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R3975350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R4273501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48694"/>
                  </a:ext>
                </a:extLst>
              </a:tr>
              <a:tr h="41581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Repairs &amp; Maintenance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R15000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R16125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R17334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R18634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R20032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345991"/>
                  </a:ext>
                </a:extLst>
              </a:tr>
              <a:tr h="41581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General expenditure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R293500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R315512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R339175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R364614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R391960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552561"/>
                  </a:ext>
                </a:extLst>
              </a:tr>
              <a:tr h="41581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Projects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R88237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R76872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R63394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R47558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R29095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404976"/>
                  </a:ext>
                </a:extLst>
              </a:tr>
              <a:tr h="41581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Bad debt provision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R111239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R119026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R127358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R136273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R145812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240289"/>
                  </a:ext>
                </a:extLst>
              </a:tr>
              <a:tr h="41581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% Increase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9%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7%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7%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7%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7%</a:t>
                      </a:r>
                      <a:endParaRPr lang="en-ZA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28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95959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1"/>
          <p:cNvSpPr txBox="1">
            <a:spLocks noGrp="1"/>
          </p:cNvSpPr>
          <p:nvPr>
            <p:ph type="title"/>
          </p:nvPr>
        </p:nvSpPr>
        <p:spPr>
          <a:xfrm>
            <a:off x="1136428" y="627564"/>
            <a:ext cx="7474171" cy="132556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Proposed budget 2025/26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02FF27-88C5-EE45-A271-424F3BDA6A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29</a:t>
            </a:fld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D7906DB-3C0E-2D44-8E94-9C1BFB0A1749}"/>
              </a:ext>
            </a:extLst>
          </p:cNvPr>
          <p:cNvGraphicFramePr>
            <a:graphicFrameLocks noGrp="1"/>
          </p:cNvGraphicFramePr>
          <p:nvPr/>
        </p:nvGraphicFramePr>
        <p:xfrm>
          <a:off x="688063" y="2039007"/>
          <a:ext cx="9354406" cy="3304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0698">
                  <a:extLst>
                    <a:ext uri="{9D8B030D-6E8A-4147-A177-3AD203B41FA5}">
                      <a16:colId xmlns:a16="http://schemas.microsoft.com/office/drawing/2014/main" val="309498347"/>
                    </a:ext>
                  </a:extLst>
                </a:gridCol>
                <a:gridCol w="2567191">
                  <a:extLst>
                    <a:ext uri="{9D8B030D-6E8A-4147-A177-3AD203B41FA5}">
                      <a16:colId xmlns:a16="http://schemas.microsoft.com/office/drawing/2014/main" val="2451656122"/>
                    </a:ext>
                  </a:extLst>
                </a:gridCol>
                <a:gridCol w="2216191">
                  <a:extLst>
                    <a:ext uri="{9D8B030D-6E8A-4147-A177-3AD203B41FA5}">
                      <a16:colId xmlns:a16="http://schemas.microsoft.com/office/drawing/2014/main" val="3687906362"/>
                    </a:ext>
                  </a:extLst>
                </a:gridCol>
                <a:gridCol w="1610326">
                  <a:extLst>
                    <a:ext uri="{9D8B030D-6E8A-4147-A177-3AD203B41FA5}">
                      <a16:colId xmlns:a16="http://schemas.microsoft.com/office/drawing/2014/main" val="4192225614"/>
                    </a:ext>
                  </a:extLst>
                </a:gridCol>
              </a:tblGrid>
              <a:tr h="394164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Yr</a:t>
                      </a:r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 to June 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As per business plan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Proposed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Variance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817206"/>
                  </a:ext>
                </a:extLst>
              </a:tr>
              <a:tr h="41581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Income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08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R3707976</a:t>
                      </a:r>
                    </a:p>
                  </a:txBody>
                  <a:tcPr marL="0" marR="108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25146"/>
                  </a:ext>
                </a:extLst>
              </a:tr>
              <a:tr h="41581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Core business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08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R3200000</a:t>
                      </a:r>
                    </a:p>
                  </a:txBody>
                  <a:tcPr marL="0" marR="108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759130"/>
                  </a:ext>
                </a:extLst>
              </a:tr>
              <a:tr h="41581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Repairs &amp; Maintenance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08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R15000</a:t>
                      </a:r>
                    </a:p>
                  </a:txBody>
                  <a:tcPr marL="0" marR="108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734804"/>
                  </a:ext>
                </a:extLst>
              </a:tr>
              <a:tr h="41581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General expenditure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08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R293500</a:t>
                      </a:r>
                    </a:p>
                  </a:txBody>
                  <a:tcPr marL="0" marR="108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017002"/>
                  </a:ext>
                </a:extLst>
              </a:tr>
              <a:tr h="41581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Projects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08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R88237</a:t>
                      </a:r>
                    </a:p>
                  </a:txBody>
                  <a:tcPr marL="0" marR="108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891204"/>
                  </a:ext>
                </a:extLst>
              </a:tr>
              <a:tr h="41581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Bad debt provision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08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R111239</a:t>
                      </a:r>
                    </a:p>
                  </a:txBody>
                  <a:tcPr marL="0" marR="108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737716"/>
                  </a:ext>
                </a:extLst>
              </a:tr>
              <a:tr h="41581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Total Expenditure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08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R3707976</a:t>
                      </a:r>
                    </a:p>
                  </a:txBody>
                  <a:tcPr marL="0" marR="108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360359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618FFCF5-1C39-702E-D998-106952FB9D95}"/>
              </a:ext>
            </a:extLst>
          </p:cNvPr>
          <p:cNvGrpSpPr/>
          <p:nvPr/>
        </p:nvGrpSpPr>
        <p:grpSpPr>
          <a:xfrm>
            <a:off x="9927125" y="125467"/>
            <a:ext cx="2140174" cy="2140174"/>
            <a:chOff x="8915399" y="2358912"/>
            <a:chExt cx="2140174" cy="2140174"/>
          </a:xfrm>
        </p:grpSpPr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4963D207-5A3C-0343-6D60-2847C447C3EB}"/>
                </a:ext>
              </a:extLst>
            </p:cNvPr>
            <p:cNvSpPr/>
            <p:nvPr/>
          </p:nvSpPr>
          <p:spPr>
            <a:xfrm>
              <a:off x="8915399" y="2358912"/>
              <a:ext cx="2140174" cy="2140174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7BC7BD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8" name="Picture 3" descr="Picture 3">
              <a:extLst>
                <a:ext uri="{FF2B5EF4-FFF2-40B4-BE49-F238E27FC236}">
                  <a16:creationId xmlns:a16="http://schemas.microsoft.com/office/drawing/2014/main" id="{FD7BC5A7-F1EE-6018-C539-760417314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61" r="1" b="6"/>
            <a:stretch>
              <a:fillRect/>
            </a:stretch>
          </p:blipFill>
          <p:spPr>
            <a:xfrm>
              <a:off x="9030743" y="2474253"/>
              <a:ext cx="1912541" cy="190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2" y="0"/>
                  </a:moveTo>
                  <a:cubicBezTo>
                    <a:pt x="4838" y="0"/>
                    <a:pt x="0" y="4837"/>
                    <a:pt x="0" y="10802"/>
                  </a:cubicBezTo>
                  <a:cubicBezTo>
                    <a:pt x="0" y="16767"/>
                    <a:pt x="4838" y="21600"/>
                    <a:pt x="10802" y="21600"/>
                  </a:cubicBezTo>
                  <a:cubicBezTo>
                    <a:pt x="16767" y="21600"/>
                    <a:pt x="21600" y="16767"/>
                    <a:pt x="21600" y="10802"/>
                  </a:cubicBezTo>
                  <a:cubicBezTo>
                    <a:pt x="21600" y="4837"/>
                    <a:pt x="16767" y="0"/>
                    <a:pt x="10802" y="0"/>
                  </a:cubicBezTo>
                  <a:close/>
                </a:path>
              </a:pathLst>
            </a:cu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40903606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/>
          <p:cNvSpPr txBox="1">
            <a:spLocks noGrp="1"/>
          </p:cNvSpPr>
          <p:nvPr>
            <p:ph type="title"/>
          </p:nvPr>
        </p:nvSpPr>
        <p:spPr>
          <a:xfrm>
            <a:off x="838200" y="654151"/>
            <a:ext cx="7474171" cy="132556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Membership/Quorum</a:t>
            </a:r>
            <a:r>
              <a:rPr dirty="0"/>
              <a:t>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CE98AF-E368-A046-BB94-2FFF369CF97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843098-A07B-FF43-B513-5708FACF7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79716"/>
            <a:ext cx="8053552" cy="2660018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146 members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Approximately 30% of our community</a:t>
            </a:r>
          </a:p>
          <a:p>
            <a:r>
              <a:rPr lang="en-US" dirty="0"/>
              <a:t>Membership list available on our website </a:t>
            </a:r>
          </a:p>
          <a:p>
            <a:r>
              <a:rPr lang="en-US" dirty="0"/>
              <a:t>All memberships confirmed</a:t>
            </a:r>
          </a:p>
          <a:p>
            <a:r>
              <a:rPr lang="en-US" dirty="0"/>
              <a:t>15 required for quorum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4ED6DE-C4B5-42CC-2CED-7B5E6C419D2A}"/>
              </a:ext>
            </a:extLst>
          </p:cNvPr>
          <p:cNvGrpSpPr/>
          <p:nvPr/>
        </p:nvGrpSpPr>
        <p:grpSpPr>
          <a:xfrm>
            <a:off x="9927125" y="125467"/>
            <a:ext cx="2140174" cy="2140174"/>
            <a:chOff x="8915399" y="2358912"/>
            <a:chExt cx="2140174" cy="2140174"/>
          </a:xfrm>
        </p:grpSpPr>
        <p:sp>
          <p:nvSpPr>
            <p:cNvPr id="4" name="Oval 10">
              <a:extLst>
                <a:ext uri="{FF2B5EF4-FFF2-40B4-BE49-F238E27FC236}">
                  <a16:creationId xmlns:a16="http://schemas.microsoft.com/office/drawing/2014/main" id="{C8AD2535-57AD-4DAD-114C-A51F0DEE5CF4}"/>
                </a:ext>
              </a:extLst>
            </p:cNvPr>
            <p:cNvSpPr/>
            <p:nvPr/>
          </p:nvSpPr>
          <p:spPr>
            <a:xfrm>
              <a:off x="8915399" y="2358912"/>
              <a:ext cx="2140174" cy="2140174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7BC7BD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6" name="Picture 3" descr="Picture 3">
              <a:extLst>
                <a:ext uri="{FF2B5EF4-FFF2-40B4-BE49-F238E27FC236}">
                  <a16:creationId xmlns:a16="http://schemas.microsoft.com/office/drawing/2014/main" id="{EC09B675-8FB7-65B9-5712-71B08D25F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61" r="1" b="6"/>
            <a:stretch>
              <a:fillRect/>
            </a:stretch>
          </p:blipFill>
          <p:spPr>
            <a:xfrm>
              <a:off x="9030743" y="2474253"/>
              <a:ext cx="1912541" cy="190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2" y="0"/>
                  </a:moveTo>
                  <a:cubicBezTo>
                    <a:pt x="4838" y="0"/>
                    <a:pt x="0" y="4837"/>
                    <a:pt x="0" y="10802"/>
                  </a:cubicBezTo>
                  <a:cubicBezTo>
                    <a:pt x="0" y="16767"/>
                    <a:pt x="4838" y="21600"/>
                    <a:pt x="10802" y="21600"/>
                  </a:cubicBezTo>
                  <a:cubicBezTo>
                    <a:pt x="16767" y="21600"/>
                    <a:pt x="21600" y="16767"/>
                    <a:pt x="21600" y="10802"/>
                  </a:cubicBezTo>
                  <a:cubicBezTo>
                    <a:pt x="21600" y="4837"/>
                    <a:pt x="16767" y="0"/>
                    <a:pt x="10802" y="0"/>
                  </a:cubicBezTo>
                  <a:close/>
                </a:path>
              </a:pathLst>
            </a:custGeom>
            <a:ln w="12700">
              <a:miter lim="400000"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16B3310-B3F2-86A5-EFC8-EF2EC3C99BE6}"/>
              </a:ext>
            </a:extLst>
          </p:cNvPr>
          <p:cNvSpPr txBox="1"/>
          <p:nvPr/>
        </p:nvSpPr>
        <p:spPr>
          <a:xfrm>
            <a:off x="1049867" y="4763911"/>
            <a:ext cx="7969955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Acceptance of Previous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Minutes</a:t>
            </a:r>
          </a:p>
        </p:txBody>
      </p:sp>
    </p:spTree>
    <p:extLst>
      <p:ext uri="{BB962C8B-B14F-4D97-AF65-F5344CB8AC3E}">
        <p14:creationId xmlns:p14="http://schemas.microsoft.com/office/powerpoint/2010/main" val="816812876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>
            <a:spLocks noGrp="1"/>
          </p:cNvSpPr>
          <p:nvPr>
            <p:ph type="title"/>
          </p:nvPr>
        </p:nvSpPr>
        <p:spPr>
          <a:xfrm>
            <a:off x="816389" y="488266"/>
            <a:ext cx="7474171" cy="132556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Proposed budget 2025/26: </a:t>
            </a:r>
            <a:br>
              <a:rPr lang="en-GB" dirty="0"/>
            </a:br>
            <a:r>
              <a:rPr lang="en-GB" dirty="0"/>
              <a:t>core business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DA9DEE-E431-554E-92FE-C6556C8B121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30</a:t>
            </a:fld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336FE5-A554-A74F-A5C7-C8F3A5F353D5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182114"/>
          <a:ext cx="8146142" cy="4071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1407">
                  <a:extLst>
                    <a:ext uri="{9D8B030D-6E8A-4147-A177-3AD203B41FA5}">
                      <a16:colId xmlns:a16="http://schemas.microsoft.com/office/drawing/2014/main" val="309498347"/>
                    </a:ext>
                  </a:extLst>
                </a:gridCol>
                <a:gridCol w="1643652">
                  <a:extLst>
                    <a:ext uri="{9D8B030D-6E8A-4147-A177-3AD203B41FA5}">
                      <a16:colId xmlns:a16="http://schemas.microsoft.com/office/drawing/2014/main" val="2451656122"/>
                    </a:ext>
                  </a:extLst>
                </a:gridCol>
                <a:gridCol w="1423958">
                  <a:extLst>
                    <a:ext uri="{9D8B030D-6E8A-4147-A177-3AD203B41FA5}">
                      <a16:colId xmlns:a16="http://schemas.microsoft.com/office/drawing/2014/main" val="3687906362"/>
                    </a:ext>
                  </a:extLst>
                </a:gridCol>
                <a:gridCol w="1136137">
                  <a:extLst>
                    <a:ext uri="{9D8B030D-6E8A-4147-A177-3AD203B41FA5}">
                      <a16:colId xmlns:a16="http://schemas.microsoft.com/office/drawing/2014/main" val="466418607"/>
                    </a:ext>
                  </a:extLst>
                </a:gridCol>
                <a:gridCol w="1120988">
                  <a:extLst>
                    <a:ext uri="{9D8B030D-6E8A-4147-A177-3AD203B41FA5}">
                      <a16:colId xmlns:a16="http://schemas.microsoft.com/office/drawing/2014/main" val="4192225614"/>
                    </a:ext>
                  </a:extLst>
                </a:gridCol>
              </a:tblGrid>
              <a:tr h="37882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As per business plan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Proposed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% of total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Variance</a:t>
                      </a:r>
                    </a:p>
                  </a:txBody>
                  <a:tcPr>
                    <a:solidFill>
                      <a:srgbClr val="5CA7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817206"/>
                  </a:ext>
                </a:extLst>
              </a:tr>
              <a:tr h="436573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Cleansing services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R265000</a:t>
                      </a:r>
                    </a:p>
                  </a:txBody>
                  <a:tcPr marL="0" marR="7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8.3%</a:t>
                      </a:r>
                    </a:p>
                  </a:txBody>
                  <a:tcPr marR="72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2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204792"/>
                  </a:ext>
                </a:extLst>
              </a:tr>
              <a:tr h="436573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Environmental upgrading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R240000</a:t>
                      </a:r>
                    </a:p>
                  </a:txBody>
                  <a:tcPr marL="0" marR="7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7.5%</a:t>
                      </a:r>
                    </a:p>
                  </a:txBody>
                  <a:tcPr marR="72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2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759130"/>
                  </a:ext>
                </a:extLst>
              </a:tr>
              <a:tr h="436573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Public safety - general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R2450000</a:t>
                      </a:r>
                    </a:p>
                  </a:txBody>
                  <a:tcPr marL="0" marR="7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76.5%</a:t>
                      </a:r>
                    </a:p>
                  </a:txBody>
                  <a:tcPr marR="72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2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734804"/>
                  </a:ext>
                </a:extLst>
              </a:tr>
              <a:tr h="436573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Public safety - CCTV monitoring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2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2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59486"/>
                  </a:ext>
                </a:extLst>
              </a:tr>
              <a:tr h="436573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Public safety - camera leasing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2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2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017002"/>
                  </a:ext>
                </a:extLst>
              </a:tr>
              <a:tr h="436573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Social upliftment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R215000</a:t>
                      </a:r>
                    </a:p>
                  </a:txBody>
                  <a:tcPr marL="0" marR="7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6.7%</a:t>
                      </a:r>
                    </a:p>
                  </a:txBody>
                  <a:tcPr marR="72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2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891204"/>
                  </a:ext>
                </a:extLst>
              </a:tr>
              <a:tr h="436573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Urban maintenance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R30000</a:t>
                      </a:r>
                    </a:p>
                  </a:txBody>
                  <a:tcPr marL="0" marR="7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R="72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2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448152"/>
                  </a:ext>
                </a:extLst>
              </a:tr>
              <a:tr h="43657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Total core business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R3200000</a:t>
                      </a:r>
                    </a:p>
                  </a:txBody>
                  <a:tcPr marL="0" marR="7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2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2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8532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8A19549-8FA3-3340-950F-6426331FF88C}"/>
              </a:ext>
            </a:extLst>
          </p:cNvPr>
          <p:cNvSpPr txBox="1"/>
          <p:nvPr/>
        </p:nvSpPr>
        <p:spPr>
          <a:xfrm>
            <a:off x="816389" y="6293735"/>
            <a:ext cx="7751414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*variance vs total of all three previous line items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26DAC7-D32A-5CC9-9DA9-874E4CD464B2}"/>
              </a:ext>
            </a:extLst>
          </p:cNvPr>
          <p:cNvGrpSpPr/>
          <p:nvPr/>
        </p:nvGrpSpPr>
        <p:grpSpPr>
          <a:xfrm>
            <a:off x="9927125" y="125467"/>
            <a:ext cx="2140174" cy="2140174"/>
            <a:chOff x="8915399" y="2358912"/>
            <a:chExt cx="2140174" cy="2140174"/>
          </a:xfrm>
        </p:grpSpPr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CFC05A83-96E7-BD2A-3803-387348B62EEC}"/>
                </a:ext>
              </a:extLst>
            </p:cNvPr>
            <p:cNvSpPr/>
            <p:nvPr/>
          </p:nvSpPr>
          <p:spPr>
            <a:xfrm>
              <a:off x="8915399" y="2358912"/>
              <a:ext cx="2140174" cy="2140174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7BC7BD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0" name="Picture 3" descr="Picture 3">
              <a:extLst>
                <a:ext uri="{FF2B5EF4-FFF2-40B4-BE49-F238E27FC236}">
                  <a16:creationId xmlns:a16="http://schemas.microsoft.com/office/drawing/2014/main" id="{7DA249FB-C881-8404-4A14-8FBD150B2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61" r="1" b="6"/>
            <a:stretch>
              <a:fillRect/>
            </a:stretch>
          </p:blipFill>
          <p:spPr>
            <a:xfrm>
              <a:off x="9030743" y="2474253"/>
              <a:ext cx="1912541" cy="190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2" y="0"/>
                  </a:moveTo>
                  <a:cubicBezTo>
                    <a:pt x="4838" y="0"/>
                    <a:pt x="0" y="4837"/>
                    <a:pt x="0" y="10802"/>
                  </a:cubicBezTo>
                  <a:cubicBezTo>
                    <a:pt x="0" y="16767"/>
                    <a:pt x="4838" y="21600"/>
                    <a:pt x="10802" y="21600"/>
                  </a:cubicBezTo>
                  <a:cubicBezTo>
                    <a:pt x="16767" y="21600"/>
                    <a:pt x="21600" y="16767"/>
                    <a:pt x="21600" y="10802"/>
                  </a:cubicBezTo>
                  <a:cubicBezTo>
                    <a:pt x="21600" y="4837"/>
                    <a:pt x="16767" y="0"/>
                    <a:pt x="10802" y="0"/>
                  </a:cubicBezTo>
                  <a:close/>
                </a:path>
              </a:pathLst>
            </a:cu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0570634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/>
          <p:cNvSpPr txBox="1">
            <a:spLocks noGrp="1"/>
          </p:cNvSpPr>
          <p:nvPr>
            <p:ph type="title"/>
          </p:nvPr>
        </p:nvSpPr>
        <p:spPr>
          <a:xfrm>
            <a:off x="1136428" y="627564"/>
            <a:ext cx="7474171" cy="132556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Voting</a:t>
            </a:r>
            <a:endParaRPr dirty="0"/>
          </a:p>
        </p:txBody>
      </p:sp>
      <p:sp>
        <p:nvSpPr>
          <p:cNvPr id="111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965982" y="1302279"/>
            <a:ext cx="9076487" cy="536078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400"/>
            </a:pPr>
            <a:r>
              <a:rPr lang="en-GB" sz="2400" dirty="0"/>
              <a:t>Approval of 2023 AGM minutes</a:t>
            </a:r>
          </a:p>
          <a:p>
            <a:pPr>
              <a:defRPr sz="2400"/>
            </a:pPr>
            <a:r>
              <a:rPr lang="en-GB" sz="2400" dirty="0"/>
              <a:t>Approval of 2023/24 Annual Report</a:t>
            </a:r>
          </a:p>
          <a:p>
            <a:pPr>
              <a:defRPr sz="2400"/>
            </a:pPr>
            <a:r>
              <a:rPr lang="en-GB" sz="2400" dirty="0"/>
              <a:t>Approval of extension of CID term and new Business Plan for 2025- 2030, including approval of 2025/26 budget, surplus utilisation and Implementation Plan</a:t>
            </a:r>
          </a:p>
          <a:p>
            <a:pPr>
              <a:defRPr sz="2400"/>
            </a:pPr>
            <a:r>
              <a:rPr lang="en-GB" sz="2400" dirty="0"/>
              <a:t>Reappointment of registered auditors (Harry Curtis &amp; Co)</a:t>
            </a:r>
          </a:p>
          <a:p>
            <a:pPr>
              <a:defRPr sz="2400"/>
            </a:pPr>
            <a:r>
              <a:rPr lang="en-GB" sz="2400" dirty="0"/>
              <a:t>Reappointment of company secretary  (Alison Louw)</a:t>
            </a:r>
          </a:p>
          <a:p>
            <a:pPr>
              <a:defRPr sz="2400"/>
            </a:pPr>
            <a:r>
              <a:rPr lang="en-GB" sz="2400" dirty="0"/>
              <a:t>Election of Board Members (Doreen Malan, Peter </a:t>
            </a:r>
            <a:r>
              <a:rPr lang="en-GB" sz="2400" dirty="0" err="1"/>
              <a:t>Labouchere</a:t>
            </a:r>
            <a:r>
              <a:rPr lang="en-GB" sz="2400" dirty="0"/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CE98AF-E368-A046-BB94-2FFF369CF97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GB" smtClean="0"/>
              <a:pPr/>
              <a:t>31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5B1DAD-F108-6586-0FFE-0ECE7882CAEC}"/>
              </a:ext>
            </a:extLst>
          </p:cNvPr>
          <p:cNvGrpSpPr/>
          <p:nvPr/>
        </p:nvGrpSpPr>
        <p:grpSpPr>
          <a:xfrm>
            <a:off x="9927125" y="125467"/>
            <a:ext cx="2140174" cy="2140174"/>
            <a:chOff x="8915399" y="2358912"/>
            <a:chExt cx="2140174" cy="2140174"/>
          </a:xfrm>
        </p:grpSpPr>
        <p:sp>
          <p:nvSpPr>
            <p:cNvPr id="4" name="Oval 10">
              <a:extLst>
                <a:ext uri="{FF2B5EF4-FFF2-40B4-BE49-F238E27FC236}">
                  <a16:creationId xmlns:a16="http://schemas.microsoft.com/office/drawing/2014/main" id="{76D779A5-F3F1-896B-19CD-6402B805F8B5}"/>
                </a:ext>
              </a:extLst>
            </p:cNvPr>
            <p:cNvSpPr/>
            <p:nvPr/>
          </p:nvSpPr>
          <p:spPr>
            <a:xfrm>
              <a:off x="8915399" y="2358912"/>
              <a:ext cx="2140174" cy="2140174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7BC7BD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" name="Picture 3" descr="Picture 3">
              <a:extLst>
                <a:ext uri="{FF2B5EF4-FFF2-40B4-BE49-F238E27FC236}">
                  <a16:creationId xmlns:a16="http://schemas.microsoft.com/office/drawing/2014/main" id="{5BFE02D0-D149-75E5-3FFD-8E0A2DE8F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61" r="1" b="6"/>
            <a:stretch>
              <a:fillRect/>
            </a:stretch>
          </p:blipFill>
          <p:spPr>
            <a:xfrm>
              <a:off x="9030743" y="2474253"/>
              <a:ext cx="1912541" cy="190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2" y="0"/>
                  </a:moveTo>
                  <a:cubicBezTo>
                    <a:pt x="4838" y="0"/>
                    <a:pt x="0" y="4837"/>
                    <a:pt x="0" y="10802"/>
                  </a:cubicBezTo>
                  <a:cubicBezTo>
                    <a:pt x="0" y="16767"/>
                    <a:pt x="4838" y="21600"/>
                    <a:pt x="10802" y="21600"/>
                  </a:cubicBezTo>
                  <a:cubicBezTo>
                    <a:pt x="16767" y="21600"/>
                    <a:pt x="21600" y="16767"/>
                    <a:pt x="21600" y="10802"/>
                  </a:cubicBezTo>
                  <a:cubicBezTo>
                    <a:pt x="21600" y="4837"/>
                    <a:pt x="16767" y="0"/>
                    <a:pt x="10802" y="0"/>
                  </a:cubicBezTo>
                  <a:close/>
                </a:path>
              </a:pathLst>
            </a:cu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85035279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75275" y="2244087"/>
            <a:ext cx="5113338" cy="144303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43076" y="3698394"/>
            <a:ext cx="8745537" cy="521992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en-US" dirty="0"/>
            </a:br>
            <a:r>
              <a:rPr lang="en-US" altLang="en-US" sz="3100" dirty="0">
                <a:solidFill>
                  <a:schemeClr val="bg1"/>
                </a:solidFill>
              </a:rPr>
              <a:t>Thank you</a:t>
            </a:r>
            <a:endParaRPr lang="en-ZA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15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FFBB5F-06A8-0DE7-BBD3-1BB950B35577}"/>
              </a:ext>
            </a:extLst>
          </p:cNvPr>
          <p:cNvSpPr txBox="1"/>
          <p:nvPr/>
        </p:nvSpPr>
        <p:spPr>
          <a:xfrm>
            <a:off x="4060725" y="-839712"/>
            <a:ext cx="3328220" cy="97103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62500" b="0" i="0" u="none" strike="noStrike" cap="none" spc="0" normalizeH="0" baseline="0" dirty="0">
                <a:ln>
                  <a:noFill/>
                </a:ln>
                <a:solidFill>
                  <a:srgbClr val="5CA7A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?</a:t>
            </a:r>
          </a:p>
        </p:txBody>
      </p:sp>
      <p:sp>
        <p:nvSpPr>
          <p:cNvPr id="253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0" y="2397309"/>
            <a:ext cx="12192000" cy="3236309"/>
          </a:xfrm>
          <a:prstGeom prst="rect">
            <a:avLst/>
          </a:prstGeom>
          <a:solidFill>
            <a:srgbClr val="5CA7AD">
              <a:alpha val="60000"/>
            </a:srgb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  <a:defRPr sz="2400"/>
            </a:pPr>
            <a:r>
              <a:rPr lang="en-GB" sz="6000" dirty="0">
                <a:solidFill>
                  <a:srgbClr val="FFFFFF"/>
                </a:solidFill>
              </a:rPr>
              <a:t>QUESTIONS</a:t>
            </a:r>
            <a:endParaRPr sz="60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739B7F-B2CD-4244-BF75-6C31D822E47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33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47C5B8-3221-E078-A4F0-28FFACF24B60}"/>
              </a:ext>
            </a:extLst>
          </p:cNvPr>
          <p:cNvGrpSpPr/>
          <p:nvPr/>
        </p:nvGrpSpPr>
        <p:grpSpPr>
          <a:xfrm>
            <a:off x="9927125" y="125467"/>
            <a:ext cx="2140174" cy="2140174"/>
            <a:chOff x="8915399" y="2358912"/>
            <a:chExt cx="2140174" cy="2140174"/>
          </a:xfrm>
        </p:grpSpPr>
        <p:sp>
          <p:nvSpPr>
            <p:cNvPr id="4" name="Oval 10">
              <a:extLst>
                <a:ext uri="{FF2B5EF4-FFF2-40B4-BE49-F238E27FC236}">
                  <a16:creationId xmlns:a16="http://schemas.microsoft.com/office/drawing/2014/main" id="{34044444-4F32-22B8-4451-2DC9AD29076C}"/>
                </a:ext>
              </a:extLst>
            </p:cNvPr>
            <p:cNvSpPr/>
            <p:nvPr/>
          </p:nvSpPr>
          <p:spPr>
            <a:xfrm>
              <a:off x="8915399" y="2358912"/>
              <a:ext cx="2140174" cy="2140174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7BC7BD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" name="Picture 3" descr="Picture 3">
              <a:extLst>
                <a:ext uri="{FF2B5EF4-FFF2-40B4-BE49-F238E27FC236}">
                  <a16:creationId xmlns:a16="http://schemas.microsoft.com/office/drawing/2014/main" id="{4E1C5E6F-C346-F325-112A-0ACF52628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61" r="1" b="6"/>
            <a:stretch>
              <a:fillRect/>
            </a:stretch>
          </p:blipFill>
          <p:spPr>
            <a:xfrm>
              <a:off x="9030743" y="2474253"/>
              <a:ext cx="1912541" cy="190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2" y="0"/>
                  </a:moveTo>
                  <a:cubicBezTo>
                    <a:pt x="4838" y="0"/>
                    <a:pt x="0" y="4837"/>
                    <a:pt x="0" y="10802"/>
                  </a:cubicBezTo>
                  <a:cubicBezTo>
                    <a:pt x="0" y="16767"/>
                    <a:pt x="4838" y="21600"/>
                    <a:pt x="10802" y="21600"/>
                  </a:cubicBezTo>
                  <a:cubicBezTo>
                    <a:pt x="16767" y="21600"/>
                    <a:pt x="21600" y="16767"/>
                    <a:pt x="21600" y="10802"/>
                  </a:cubicBezTo>
                  <a:cubicBezTo>
                    <a:pt x="21600" y="4837"/>
                    <a:pt x="16767" y="0"/>
                    <a:pt x="10802" y="0"/>
                  </a:cubicBezTo>
                  <a:close/>
                </a:path>
              </a:pathLst>
            </a:cu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30462566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FCDAF16-4AAE-BD57-9641-7A4F0876D4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6989547"/>
              </p:ext>
            </p:extLst>
          </p:nvPr>
        </p:nvGraphicFramePr>
        <p:xfrm>
          <a:off x="1194788" y="1578076"/>
          <a:ext cx="9802424" cy="4701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0" name="Title 1"/>
          <p:cNvSpPr txBox="1">
            <a:spLocks noGrp="1"/>
          </p:cNvSpPr>
          <p:nvPr>
            <p:ph type="title"/>
          </p:nvPr>
        </p:nvSpPr>
        <p:spPr>
          <a:xfrm>
            <a:off x="1033220" y="648175"/>
            <a:ext cx="7474171" cy="132556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Chairperson’s report</a:t>
            </a:r>
            <a:endParaRPr dirty="0"/>
          </a:p>
        </p:txBody>
      </p:sp>
      <p:sp>
        <p:nvSpPr>
          <p:cNvPr id="111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194788" y="5434948"/>
            <a:ext cx="9802424" cy="1049375"/>
          </a:xfrm>
          <a:prstGeom prst="rect">
            <a:avLst/>
          </a:prstGeom>
          <a:solidFill>
            <a:srgbClr val="C2CACE"/>
          </a:solidFill>
        </p:spPr>
        <p:txBody>
          <a:bodyPr anchor="ctr">
            <a:normAutofit fontScale="70000" lnSpcReduction="20000"/>
          </a:bodyPr>
          <a:lstStyle/>
          <a:p>
            <a:pPr lvl="1">
              <a:defRPr sz="2400"/>
            </a:pPr>
            <a:endParaRPr lang="en-GB" sz="2400" dirty="0">
              <a:solidFill>
                <a:srgbClr val="FFFFFF"/>
              </a:solidFill>
            </a:endParaRPr>
          </a:p>
          <a:p>
            <a:pPr lvl="1">
              <a:defRPr sz="2400"/>
            </a:pPr>
            <a:r>
              <a:rPr lang="en-GB" sz="3300" dirty="0">
                <a:solidFill>
                  <a:srgbClr val="FFFFFF"/>
                </a:solidFill>
              </a:rPr>
              <a:t>Governance: manage our CID in accordance with all regulations &amp; policies</a:t>
            </a:r>
          </a:p>
          <a:p>
            <a:pPr lvl="1">
              <a:defRPr sz="2400"/>
            </a:pPr>
            <a:r>
              <a:rPr lang="en-GB" sz="3300" dirty="0">
                <a:solidFill>
                  <a:srgbClr val="FFFFFF"/>
                </a:solidFill>
              </a:rPr>
              <a:t>Communications</a:t>
            </a:r>
          </a:p>
          <a:p>
            <a:pPr>
              <a:defRPr sz="2400"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CE98AF-E368-A046-BB94-2FFF369CF97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GB" smtClean="0"/>
              <a:pPr/>
              <a:t>4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8D45E4-D9E9-E1BE-4F07-00326577CB38}"/>
              </a:ext>
            </a:extLst>
          </p:cNvPr>
          <p:cNvGrpSpPr/>
          <p:nvPr/>
        </p:nvGrpSpPr>
        <p:grpSpPr>
          <a:xfrm>
            <a:off x="9927125" y="125467"/>
            <a:ext cx="2140174" cy="2140174"/>
            <a:chOff x="8915399" y="2358912"/>
            <a:chExt cx="2140174" cy="2140174"/>
          </a:xfrm>
        </p:grpSpPr>
        <p:sp>
          <p:nvSpPr>
            <p:cNvPr id="4" name="Oval 10">
              <a:extLst>
                <a:ext uri="{FF2B5EF4-FFF2-40B4-BE49-F238E27FC236}">
                  <a16:creationId xmlns:a16="http://schemas.microsoft.com/office/drawing/2014/main" id="{C8123F44-6D2D-29DF-B61B-175D161E317E}"/>
                </a:ext>
              </a:extLst>
            </p:cNvPr>
            <p:cNvSpPr/>
            <p:nvPr/>
          </p:nvSpPr>
          <p:spPr>
            <a:xfrm>
              <a:off x="8915399" y="2358912"/>
              <a:ext cx="2140174" cy="2140174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7BC7BD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" name="Picture 3" descr="Picture 3">
              <a:extLst>
                <a:ext uri="{FF2B5EF4-FFF2-40B4-BE49-F238E27FC236}">
                  <a16:creationId xmlns:a16="http://schemas.microsoft.com/office/drawing/2014/main" id="{494D7E7A-5F75-F524-039B-DE3AAF18F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161" r="1" b="6"/>
            <a:stretch>
              <a:fillRect/>
            </a:stretch>
          </p:blipFill>
          <p:spPr>
            <a:xfrm>
              <a:off x="9030743" y="2474253"/>
              <a:ext cx="1912541" cy="190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2" y="0"/>
                  </a:moveTo>
                  <a:cubicBezTo>
                    <a:pt x="4838" y="0"/>
                    <a:pt x="0" y="4837"/>
                    <a:pt x="0" y="10802"/>
                  </a:cubicBezTo>
                  <a:cubicBezTo>
                    <a:pt x="0" y="16767"/>
                    <a:pt x="4838" y="21600"/>
                    <a:pt x="10802" y="21600"/>
                  </a:cubicBezTo>
                  <a:cubicBezTo>
                    <a:pt x="16767" y="21600"/>
                    <a:pt x="21600" y="16767"/>
                    <a:pt x="21600" y="10802"/>
                  </a:cubicBezTo>
                  <a:cubicBezTo>
                    <a:pt x="21600" y="4837"/>
                    <a:pt x="16767" y="0"/>
                    <a:pt x="10802" y="0"/>
                  </a:cubicBezTo>
                  <a:close/>
                </a:path>
              </a:pathLst>
            </a:cu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29757752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136520" y="627480"/>
            <a:ext cx="7473600" cy="132480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Public Safety</a:t>
            </a:r>
            <a:endParaRPr lang="en-Z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961200" y="2059920"/>
            <a:ext cx="8353800" cy="39931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rm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Strategic Plan</a:t>
            </a:r>
            <a:br>
              <a:rPr sz="2400" dirty="0"/>
            </a:br>
            <a:r>
              <a:rPr lang="en-GB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en-ZA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Detection</a:t>
            </a:r>
            <a:endParaRPr lang="en-ZA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Monitoring</a:t>
            </a:r>
            <a:endParaRPr lang="en-ZA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Response</a:t>
            </a:r>
            <a:endParaRPr lang="en-ZA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ZA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ZA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ZA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ZA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sldNum" idx="4"/>
          </p:nvPr>
        </p:nvSpPr>
        <p:spPr>
          <a:xfrm>
            <a:off x="11095200" y="4505040"/>
            <a:ext cx="257760" cy="406728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F4C481F-FD8A-42B7-AA53-B2BE5A221218}" type="slidenum">
              <a:rPr lang="en-GB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5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18" name="Group 2"/>
          <p:cNvGrpSpPr/>
          <p:nvPr/>
        </p:nvGrpSpPr>
        <p:grpSpPr>
          <a:xfrm>
            <a:off x="9927000" y="125640"/>
            <a:ext cx="2139480" cy="2139480"/>
            <a:chOff x="9927000" y="125640"/>
            <a:chExt cx="2139480" cy="2139480"/>
          </a:xfrm>
        </p:grpSpPr>
        <p:sp>
          <p:nvSpPr>
            <p:cNvPr id="19" name="Oval 10"/>
            <p:cNvSpPr/>
            <p:nvPr/>
          </p:nvSpPr>
          <p:spPr>
            <a:xfrm>
              <a:off x="9927000" y="125640"/>
              <a:ext cx="2139480" cy="213948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7BC7B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ZA" sz="1800" b="0" strike="noStrike" spc="-1">
                <a:solidFill>
                  <a:srgbClr val="FFFFFF"/>
                </a:solidFill>
                <a:latin typeface="Calibri"/>
                <a:ea typeface="Calibri"/>
              </a:endParaRPr>
            </a:p>
          </p:txBody>
        </p:sp>
        <p:sp>
          <p:nvSpPr>
            <p:cNvPr id="20" name="Picture 3"/>
            <p:cNvSpPr/>
            <p:nvPr/>
          </p:nvSpPr>
          <p:spPr>
            <a:xfrm>
              <a:off x="10042560" y="240840"/>
              <a:ext cx="1911960" cy="1908720"/>
            </a:xfrm>
            <a:custGeom>
              <a:avLst/>
              <a:gdLst>
                <a:gd name="textAreaLeft" fmla="*/ 0 w 1911960"/>
                <a:gd name="textAreaRight" fmla="*/ 1912680 w 1911960"/>
                <a:gd name="textAreaTop" fmla="*/ 0 h 1908720"/>
                <a:gd name="textAreaBottom" fmla="*/ 1909440 h 190872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10802" y="0"/>
                  </a:moveTo>
                  <a:cubicBezTo>
                    <a:pt x="4838" y="0"/>
                    <a:pt x="0" y="4837"/>
                    <a:pt x="0" y="10802"/>
                  </a:cubicBezTo>
                  <a:cubicBezTo>
                    <a:pt x="0" y="16767"/>
                    <a:pt x="4838" y="21600"/>
                    <a:pt x="10802" y="21600"/>
                  </a:cubicBezTo>
                  <a:cubicBezTo>
                    <a:pt x="16767" y="21600"/>
                    <a:pt x="21600" y="16767"/>
                    <a:pt x="21600" y="10802"/>
                  </a:cubicBezTo>
                  <a:cubicBezTo>
                    <a:pt x="21600" y="4837"/>
                    <a:pt x="16767" y="0"/>
                    <a:pt x="10802" y="0"/>
                  </a:cubicBez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ZA" sz="1800" b="0" strike="noStrike" spc="-1">
                <a:solidFill>
                  <a:srgbClr val="000000"/>
                </a:solidFill>
                <a:latin typeface="Arial"/>
                <a:ea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136520" y="627480"/>
            <a:ext cx="7472520" cy="13237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Public Safety</a:t>
            </a:r>
            <a:endParaRPr lang="en-Z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961200" y="2059920"/>
            <a:ext cx="8352720" cy="399204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rm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Managing the Deep Blue contract</a:t>
            </a:r>
            <a:br>
              <a:rPr sz="2400" dirty="0"/>
            </a:br>
            <a:r>
              <a:rPr lang="en-GB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en-ZA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Meet monthly with Deep Blue</a:t>
            </a:r>
            <a:endParaRPr lang="en-ZA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Assess achievements of KPIs listed in contract</a:t>
            </a:r>
            <a:endParaRPr lang="en-ZA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spc="-1" dirty="0">
                <a:latin typeface="Calibri"/>
                <a:ea typeface="Calibri"/>
              </a:rPr>
              <a:t>Periodically t</a:t>
            </a:r>
            <a:r>
              <a:rPr lang="en-GB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est efficacy of response </a:t>
            </a: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Evaluate upgrades to hardware</a:t>
            </a:r>
            <a:endParaRPr lang="en-ZA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ZA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ZA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ZA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ZA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sldNum" idx="5"/>
          </p:nvPr>
        </p:nvSpPr>
        <p:spPr>
          <a:xfrm>
            <a:off x="11095200" y="4505040"/>
            <a:ext cx="256680" cy="406620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CE72FA6-7605-4531-95AA-B16E110AD9BC}" type="slidenum">
              <a:rPr lang="en-GB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6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24" name="Group 2"/>
          <p:cNvGrpSpPr/>
          <p:nvPr/>
        </p:nvGrpSpPr>
        <p:grpSpPr>
          <a:xfrm>
            <a:off x="9927000" y="125640"/>
            <a:ext cx="2138400" cy="2138400"/>
            <a:chOff x="9927000" y="125640"/>
            <a:chExt cx="2138400" cy="2138400"/>
          </a:xfrm>
        </p:grpSpPr>
        <p:sp>
          <p:nvSpPr>
            <p:cNvPr id="25" name="Oval 10"/>
            <p:cNvSpPr/>
            <p:nvPr/>
          </p:nvSpPr>
          <p:spPr>
            <a:xfrm>
              <a:off x="9927000" y="125640"/>
              <a:ext cx="2138400" cy="213840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7BC7B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ZA" sz="1800" b="0" strike="noStrike" spc="-1">
                <a:solidFill>
                  <a:srgbClr val="FFFFFF"/>
                </a:solidFill>
                <a:latin typeface="Calibri"/>
                <a:ea typeface="Calibri"/>
              </a:endParaRPr>
            </a:p>
          </p:txBody>
        </p:sp>
        <p:sp>
          <p:nvSpPr>
            <p:cNvPr id="26" name="Picture 3"/>
            <p:cNvSpPr/>
            <p:nvPr/>
          </p:nvSpPr>
          <p:spPr>
            <a:xfrm>
              <a:off x="10042560" y="240840"/>
              <a:ext cx="1910880" cy="1907640"/>
            </a:xfrm>
            <a:custGeom>
              <a:avLst/>
              <a:gdLst>
                <a:gd name="textAreaLeft" fmla="*/ 0 w 1910880"/>
                <a:gd name="textAreaRight" fmla="*/ 1912680 w 1910880"/>
                <a:gd name="textAreaTop" fmla="*/ 0 h 1907640"/>
                <a:gd name="textAreaBottom" fmla="*/ 1909440 h 190764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10802" y="0"/>
                  </a:moveTo>
                  <a:cubicBezTo>
                    <a:pt x="4838" y="0"/>
                    <a:pt x="0" y="4837"/>
                    <a:pt x="0" y="10802"/>
                  </a:cubicBezTo>
                  <a:cubicBezTo>
                    <a:pt x="0" y="16767"/>
                    <a:pt x="4838" y="21600"/>
                    <a:pt x="10802" y="21600"/>
                  </a:cubicBezTo>
                  <a:cubicBezTo>
                    <a:pt x="16767" y="21600"/>
                    <a:pt x="21600" y="16767"/>
                    <a:pt x="21600" y="10802"/>
                  </a:cubicBezTo>
                  <a:cubicBezTo>
                    <a:pt x="21600" y="4837"/>
                    <a:pt x="16767" y="0"/>
                    <a:pt x="10802" y="0"/>
                  </a:cubicBez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ZA" sz="1800" b="0" strike="noStrike" spc="-1">
                <a:solidFill>
                  <a:srgbClr val="000000"/>
                </a:solidFill>
                <a:latin typeface="Arial"/>
                <a:ea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136520" y="627480"/>
            <a:ext cx="7472520" cy="13237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Public Safety</a:t>
            </a:r>
            <a:endParaRPr lang="en-Z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961200" y="2459520"/>
            <a:ext cx="8352720" cy="359280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rm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Keeping abreast of technology</a:t>
            </a:r>
            <a:br>
              <a:rPr sz="2400"/>
            </a:br>
            <a:r>
              <a:rPr lang="en-GB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en-ZA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At inception 85 cameras, now 119</a:t>
            </a:r>
            <a:endParaRPr lang="en-ZA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LPR cameras at all vehicle entrances to SEBCID</a:t>
            </a:r>
            <a:endParaRPr lang="en-ZA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IR cameras replaced with thermal imaging cameras</a:t>
            </a:r>
            <a:endParaRPr lang="en-ZA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PTZ cameras replaced with panoramic cameras</a:t>
            </a:r>
            <a:endParaRPr lang="en-ZA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UPS installation for all cameras</a:t>
            </a:r>
            <a:endParaRPr lang="en-ZA" sz="24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ZA" sz="24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ZA" sz="24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ZA" sz="24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ZA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sldNum" idx="6"/>
          </p:nvPr>
        </p:nvSpPr>
        <p:spPr>
          <a:xfrm>
            <a:off x="11095200" y="4505040"/>
            <a:ext cx="256680" cy="406620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C9761A0-D200-4985-AE37-8B1039056E50}" type="slidenum">
              <a:rPr lang="en-GB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7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30" name="Group 2"/>
          <p:cNvGrpSpPr/>
          <p:nvPr/>
        </p:nvGrpSpPr>
        <p:grpSpPr>
          <a:xfrm>
            <a:off x="9927000" y="125640"/>
            <a:ext cx="2138400" cy="2138400"/>
            <a:chOff x="9927000" y="125640"/>
            <a:chExt cx="2138400" cy="2138400"/>
          </a:xfrm>
        </p:grpSpPr>
        <p:sp>
          <p:nvSpPr>
            <p:cNvPr id="31" name="Oval 10"/>
            <p:cNvSpPr/>
            <p:nvPr/>
          </p:nvSpPr>
          <p:spPr>
            <a:xfrm>
              <a:off x="9927000" y="125640"/>
              <a:ext cx="2138400" cy="213840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7BC7B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ZA" sz="1800" b="0" strike="noStrike" spc="-1">
                <a:solidFill>
                  <a:srgbClr val="FFFFFF"/>
                </a:solidFill>
                <a:latin typeface="Calibri"/>
                <a:ea typeface="Calibri"/>
              </a:endParaRPr>
            </a:p>
          </p:txBody>
        </p:sp>
        <p:sp>
          <p:nvSpPr>
            <p:cNvPr id="32" name="Picture 3"/>
            <p:cNvSpPr/>
            <p:nvPr/>
          </p:nvSpPr>
          <p:spPr>
            <a:xfrm>
              <a:off x="10042560" y="240840"/>
              <a:ext cx="1910880" cy="1907640"/>
            </a:xfrm>
            <a:custGeom>
              <a:avLst/>
              <a:gdLst>
                <a:gd name="textAreaLeft" fmla="*/ 0 w 1910880"/>
                <a:gd name="textAreaRight" fmla="*/ 1912680 w 1910880"/>
                <a:gd name="textAreaTop" fmla="*/ 0 h 1907640"/>
                <a:gd name="textAreaBottom" fmla="*/ 1909440 h 190764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10802" y="0"/>
                  </a:moveTo>
                  <a:cubicBezTo>
                    <a:pt x="4838" y="0"/>
                    <a:pt x="0" y="4837"/>
                    <a:pt x="0" y="10802"/>
                  </a:cubicBezTo>
                  <a:cubicBezTo>
                    <a:pt x="0" y="16767"/>
                    <a:pt x="4838" y="21600"/>
                    <a:pt x="10802" y="21600"/>
                  </a:cubicBezTo>
                  <a:cubicBezTo>
                    <a:pt x="16767" y="21600"/>
                    <a:pt x="21600" y="16767"/>
                    <a:pt x="21600" y="10802"/>
                  </a:cubicBezTo>
                  <a:cubicBezTo>
                    <a:pt x="21600" y="4837"/>
                    <a:pt x="16767" y="0"/>
                    <a:pt x="10802" y="0"/>
                  </a:cubicBez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ZA" sz="1800" b="0" strike="noStrike" spc="-1">
                <a:solidFill>
                  <a:srgbClr val="000000"/>
                </a:solidFill>
                <a:latin typeface="Arial"/>
                <a:ea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136520" y="627480"/>
            <a:ext cx="7472520" cy="13237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Public Safety</a:t>
            </a:r>
            <a:endParaRPr lang="en-Z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961200" y="2265480"/>
            <a:ext cx="8352720" cy="378648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rm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Other activities</a:t>
            </a:r>
            <a:br>
              <a:rPr sz="2400"/>
            </a:br>
            <a:r>
              <a:rPr lang="en-GB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en-ZA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Co-sponsored with HBNW the installation of solar panels, inverter and batteries at Watchcon/CCP  </a:t>
            </a:r>
            <a:endParaRPr lang="en-ZA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Assist CCP and HBNW through monthly contributions </a:t>
            </a:r>
            <a:endParaRPr lang="en-ZA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Coordinate responses with CCP, HBNW and SAPS</a:t>
            </a:r>
            <a:endParaRPr lang="en-ZA" sz="2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Make camera footage available to SAPS</a:t>
            </a:r>
            <a:endParaRPr lang="en-ZA" sz="24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ZA" sz="24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ZA" sz="24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ZA" sz="24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ZA" sz="24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ZA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sldNum" idx="7"/>
          </p:nvPr>
        </p:nvSpPr>
        <p:spPr>
          <a:xfrm>
            <a:off x="11095200" y="4505040"/>
            <a:ext cx="256680" cy="406620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9675BDA-BA6A-40EA-95E8-3D87C19821B8}" type="slidenum">
              <a:rPr lang="en-GB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8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36" name="Group 2"/>
          <p:cNvGrpSpPr/>
          <p:nvPr/>
        </p:nvGrpSpPr>
        <p:grpSpPr>
          <a:xfrm>
            <a:off x="9927000" y="125640"/>
            <a:ext cx="2138400" cy="2138400"/>
            <a:chOff x="9927000" y="125640"/>
            <a:chExt cx="2138400" cy="2138400"/>
          </a:xfrm>
        </p:grpSpPr>
        <p:sp>
          <p:nvSpPr>
            <p:cNvPr id="37" name="Oval 10"/>
            <p:cNvSpPr/>
            <p:nvPr/>
          </p:nvSpPr>
          <p:spPr>
            <a:xfrm>
              <a:off x="9927000" y="125640"/>
              <a:ext cx="2138400" cy="213840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7BC7B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ZA" sz="1800" b="0" strike="noStrike" spc="-1">
                <a:solidFill>
                  <a:srgbClr val="FFFFFF"/>
                </a:solidFill>
                <a:latin typeface="Calibri"/>
                <a:ea typeface="Calibri"/>
              </a:endParaRPr>
            </a:p>
          </p:txBody>
        </p:sp>
        <p:sp>
          <p:nvSpPr>
            <p:cNvPr id="38" name="Picture 3"/>
            <p:cNvSpPr/>
            <p:nvPr/>
          </p:nvSpPr>
          <p:spPr>
            <a:xfrm>
              <a:off x="10042560" y="240840"/>
              <a:ext cx="1910880" cy="1907640"/>
            </a:xfrm>
            <a:custGeom>
              <a:avLst/>
              <a:gdLst>
                <a:gd name="textAreaLeft" fmla="*/ 0 w 1910880"/>
                <a:gd name="textAreaRight" fmla="*/ 1912680 w 1910880"/>
                <a:gd name="textAreaTop" fmla="*/ 0 h 1907640"/>
                <a:gd name="textAreaBottom" fmla="*/ 1909440 h 190764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10802" y="0"/>
                  </a:moveTo>
                  <a:cubicBezTo>
                    <a:pt x="4838" y="0"/>
                    <a:pt x="0" y="4837"/>
                    <a:pt x="0" y="10802"/>
                  </a:cubicBezTo>
                  <a:cubicBezTo>
                    <a:pt x="0" y="16767"/>
                    <a:pt x="4838" y="21600"/>
                    <a:pt x="10802" y="21600"/>
                  </a:cubicBezTo>
                  <a:cubicBezTo>
                    <a:pt x="16767" y="21600"/>
                    <a:pt x="21600" y="16767"/>
                    <a:pt x="21600" y="10802"/>
                  </a:cubicBezTo>
                  <a:cubicBezTo>
                    <a:pt x="21600" y="4837"/>
                    <a:pt x="16767" y="0"/>
                    <a:pt x="10802" y="0"/>
                  </a:cubicBez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ZA" sz="1800" b="0" strike="noStrike" spc="-1">
                <a:solidFill>
                  <a:srgbClr val="000000"/>
                </a:solidFill>
                <a:latin typeface="Arial"/>
                <a:ea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136520" y="627480"/>
            <a:ext cx="7472520" cy="132372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Public Safety</a:t>
            </a:r>
            <a:endParaRPr lang="en-Z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1136520" y="1620000"/>
            <a:ext cx="6292440" cy="71928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Crime Stats: Hout Bay vs SEBCID</a:t>
            </a:r>
            <a:endParaRPr lang="en-ZA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 idx="8"/>
          </p:nvPr>
        </p:nvSpPr>
        <p:spPr>
          <a:xfrm>
            <a:off x="11095200" y="4505040"/>
            <a:ext cx="256680" cy="406620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39C9E0A-1CF7-40E2-B873-63122CD4372F}" type="slidenum">
              <a:rPr lang="en-GB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9</a:t>
            </a:fld>
            <a:endParaRPr lang="en-Z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42" name="Group 2"/>
          <p:cNvGrpSpPr/>
          <p:nvPr/>
        </p:nvGrpSpPr>
        <p:grpSpPr>
          <a:xfrm>
            <a:off x="9927000" y="125640"/>
            <a:ext cx="2138400" cy="2138400"/>
            <a:chOff x="9927000" y="125640"/>
            <a:chExt cx="2138400" cy="2138400"/>
          </a:xfrm>
        </p:grpSpPr>
        <p:sp>
          <p:nvSpPr>
            <p:cNvPr id="43" name="Oval 10"/>
            <p:cNvSpPr/>
            <p:nvPr/>
          </p:nvSpPr>
          <p:spPr>
            <a:xfrm>
              <a:off x="9927000" y="125640"/>
              <a:ext cx="2138400" cy="213840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7BC7B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ZA" sz="1800" b="0" strike="noStrike" spc="-1">
                <a:solidFill>
                  <a:srgbClr val="FFFFFF"/>
                </a:solidFill>
                <a:latin typeface="Calibri"/>
                <a:ea typeface="Calibri"/>
              </a:endParaRPr>
            </a:p>
          </p:txBody>
        </p:sp>
        <p:sp>
          <p:nvSpPr>
            <p:cNvPr id="44" name="Picture 3"/>
            <p:cNvSpPr/>
            <p:nvPr/>
          </p:nvSpPr>
          <p:spPr>
            <a:xfrm>
              <a:off x="10042560" y="240840"/>
              <a:ext cx="1910880" cy="1907640"/>
            </a:xfrm>
            <a:custGeom>
              <a:avLst/>
              <a:gdLst>
                <a:gd name="textAreaLeft" fmla="*/ 0 w 1910880"/>
                <a:gd name="textAreaRight" fmla="*/ 1912680 w 1910880"/>
                <a:gd name="textAreaTop" fmla="*/ 0 h 1907640"/>
                <a:gd name="textAreaBottom" fmla="*/ 1909440 h 190764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10802" y="0"/>
                  </a:moveTo>
                  <a:cubicBezTo>
                    <a:pt x="4838" y="0"/>
                    <a:pt x="0" y="4837"/>
                    <a:pt x="0" y="10802"/>
                  </a:cubicBezTo>
                  <a:cubicBezTo>
                    <a:pt x="0" y="16767"/>
                    <a:pt x="4838" y="21600"/>
                    <a:pt x="10802" y="21600"/>
                  </a:cubicBezTo>
                  <a:cubicBezTo>
                    <a:pt x="16767" y="21600"/>
                    <a:pt x="21600" y="16767"/>
                    <a:pt x="21600" y="10802"/>
                  </a:cubicBezTo>
                  <a:cubicBezTo>
                    <a:pt x="21600" y="4837"/>
                    <a:pt x="16767" y="0"/>
                    <a:pt x="10802" y="0"/>
                  </a:cubicBez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ZA" sz="1800" b="0" strike="noStrike" spc="-1">
                <a:solidFill>
                  <a:srgbClr val="000000"/>
                </a:solidFill>
                <a:latin typeface="Arial"/>
                <a:ea typeface="Calibri"/>
              </a:endParaRPr>
            </a:p>
          </p:txBody>
        </p:sp>
      </p:grpSp>
      <p:graphicFrame>
        <p:nvGraphicFramePr>
          <p:cNvPr id="45" name="Object 44"/>
          <p:cNvGraphicFramePr/>
          <p:nvPr/>
        </p:nvGraphicFramePr>
        <p:xfrm>
          <a:off x="1260000" y="2160000"/>
          <a:ext cx="8639280" cy="413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Excel.Sheet.12">
                  <p:embed/>
                </p:oleObj>
              </mc:Choice>
              <mc:Fallback>
                <p:oleObj r:id="rId3" imgW="0" imgH="0" progId="Excel.Sheet.12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260000" y="2160000"/>
                        <a:ext cx="8639280" cy="41392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14141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1F3F06CA4E1A45A1294ED0F366EEAF" ma:contentTypeVersion="2" ma:contentTypeDescription="Create a new document." ma:contentTypeScope="" ma:versionID="ff46cc07f0382d4c62367ac44af92144">
  <xsd:schema xmlns:xsd="http://www.w3.org/2001/XMLSchema" xmlns:xs="http://www.w3.org/2001/XMLSchema" xmlns:p="http://schemas.microsoft.com/office/2006/metadata/properties" xmlns:ns2="d8b4e028-5ef3-457e-96d3-c71f62c642ca" targetNamespace="http://schemas.microsoft.com/office/2006/metadata/properties" ma:root="true" ma:fieldsID="1fef2bc2c6585438af809c00e306186d" ns2:_="">
    <xsd:import namespace="d8b4e028-5ef3-457e-96d3-c71f62c642ca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4e028-5ef3-457e-96d3-c71f62c642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051736-A4D6-4600-912B-1DE3EC02292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d8b4e028-5ef3-457e-96d3-c71f62c642c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41189D4-998D-43AD-A4F1-51CA17B34B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b4e028-5ef3-457e-96d3-c71f62c642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5A240A-EF09-4EF5-96ED-99A5D117E7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193303</TotalTime>
  <Words>1229</Words>
  <Application>Microsoft Macintosh PowerPoint</Application>
  <PresentationFormat>Widescreen</PresentationFormat>
  <Paragraphs>449</Paragraphs>
  <Slides>33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Century Gothic</vt:lpstr>
      <vt:lpstr>Symbol</vt:lpstr>
      <vt:lpstr>Times New Roman</vt:lpstr>
      <vt:lpstr>Wingdings</vt:lpstr>
      <vt:lpstr>Office Theme</vt:lpstr>
      <vt:lpstr>Excel.Sheet.12</vt:lpstr>
      <vt:lpstr>PowerPoint Presentation</vt:lpstr>
      <vt:lpstr>Agenda </vt:lpstr>
      <vt:lpstr>Membership/Quorum </vt:lpstr>
      <vt:lpstr>Chairperson’s report</vt:lpstr>
      <vt:lpstr>Public Safety</vt:lpstr>
      <vt:lpstr>Public Safety</vt:lpstr>
      <vt:lpstr>Public Safety</vt:lpstr>
      <vt:lpstr>Public Safety</vt:lpstr>
      <vt:lpstr>Public Safety</vt:lpstr>
      <vt:lpstr>Public Safety</vt:lpstr>
      <vt:lpstr>Environmental Improvement</vt:lpstr>
      <vt:lpstr>Environmental Improvement for safety</vt:lpstr>
      <vt:lpstr>Environmental Improvement – ongoing projects</vt:lpstr>
      <vt:lpstr>Environmental Improvement  </vt:lpstr>
      <vt:lpstr>Environmental Improvement  </vt:lpstr>
      <vt:lpstr>Environmental Improvement  </vt:lpstr>
      <vt:lpstr>Urban Improvement</vt:lpstr>
      <vt:lpstr>Proposed Community Day Clinic</vt:lpstr>
      <vt:lpstr>Social Responsibility</vt:lpstr>
      <vt:lpstr>Communications</vt:lpstr>
      <vt:lpstr>Finance</vt:lpstr>
      <vt:lpstr>Financial 2023/24:  Headline numbers</vt:lpstr>
      <vt:lpstr>PowerPoint Presentation</vt:lpstr>
      <vt:lpstr>Additional surplus funds approved by board 2023/24</vt:lpstr>
      <vt:lpstr>Financials 2023/24: core business </vt:lpstr>
      <vt:lpstr>Current surplus</vt:lpstr>
      <vt:lpstr>Planned surplus funds utilisation 2024/25</vt:lpstr>
      <vt:lpstr>FY 2025-2030 Proposed budget</vt:lpstr>
      <vt:lpstr>Proposed budget 2025/26</vt:lpstr>
      <vt:lpstr>Proposed budget 2025/26:  core business</vt:lpstr>
      <vt:lpstr>Voting</vt:lpstr>
      <vt:lpstr> Thank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SEBCID Scott Estate &amp; Baviaanskloof (SEB) Proposed CID</dc:title>
  <dc:creator>Runan Rossouw</dc:creator>
  <cp:lastModifiedBy>Carolynne Stelling</cp:lastModifiedBy>
  <cp:revision>522</cp:revision>
  <cp:lastPrinted>2022-11-21T12:49:25Z</cp:lastPrinted>
  <dcterms:modified xsi:type="dcterms:W3CDTF">2024-11-26T15:19:51Z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0x010100101F3F06CA4E1A45A1294ED0F366EEAF</vt:lpwstr>
  </property>
</Properties>
</file>